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Canva Sans" panose="020B0604020202020204" charset="0"/>
      <p:regular r:id="rId14"/>
    </p:embeddedFont>
    <p:embeddedFont>
      <p:font typeface="Canva Sans Bold" panose="020B0604020202020204" charset="0"/>
      <p:regular r:id="rId15"/>
    </p:embeddedFont>
    <p:embeddedFont>
      <p:font typeface="Inter" panose="020B0604020202020204" charset="0"/>
      <p:regular r:id="rId16"/>
    </p:embeddedFont>
    <p:embeddedFont>
      <p:font typeface="Inter Bold" panose="020B0604020202020204" charset="0"/>
      <p:regular r:id="rId17"/>
    </p:embeddedFont>
    <p:embeddedFont>
      <p:font typeface="Montserrat" panose="00000500000000000000" pitchFamily="2" charset="0"/>
      <p:regular r:id="rId18"/>
    </p:embeddedFont>
    <p:embeddedFont>
      <p:font typeface="Montserrat Bold" panose="020B0604020202020204" charset="0"/>
      <p:regular r:id="rId19"/>
    </p:embeddedFont>
    <p:embeddedFont>
      <p:font typeface="Montserrat Semi-Bold" panose="020B0604020202020204" charset="0"/>
      <p:regular r:id="rId20"/>
    </p:embeddedFont>
    <p:embeddedFont>
      <p:font typeface="Poppins" panose="00000500000000000000" pitchFamily="2" charset="0"/>
      <p:regular r:id="rId21"/>
    </p:embeddedFont>
    <p:embeddedFont>
      <p:font typeface="Poppins Bold" panose="020B0604020202020204" charset="0"/>
      <p:regular r:id="rId22"/>
    </p:embeddedFont>
    <p:embeddedFont>
      <p:font typeface="Poppins Italics" panose="020B0604020202020204" charset="0"/>
      <p:regular r:id="rId23"/>
    </p:embeddedFont>
    <p:embeddedFont>
      <p:font typeface="Poppins Semi-Bold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0800000">
            <a:off x="0" y="-363630"/>
            <a:ext cx="27585563" cy="10680117"/>
            <a:chOff x="0" y="0"/>
            <a:chExt cx="7265334" cy="28128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265333" cy="2812870"/>
            </a:xfrm>
            <a:custGeom>
              <a:avLst/>
              <a:gdLst/>
              <a:ahLst/>
              <a:cxnLst/>
              <a:rect l="l" t="t" r="r" b="b"/>
              <a:pathLst>
                <a:path w="7265333" h="2812870">
                  <a:moveTo>
                    <a:pt x="0" y="0"/>
                  </a:moveTo>
                  <a:lnTo>
                    <a:pt x="7265333" y="0"/>
                  </a:lnTo>
                  <a:lnTo>
                    <a:pt x="7265333" y="2812870"/>
                  </a:lnTo>
                  <a:lnTo>
                    <a:pt x="0" y="2812870"/>
                  </a:lnTo>
                  <a:close/>
                </a:path>
              </a:pathLst>
            </a:custGeom>
            <a:gradFill rotWithShape="1">
              <a:gsLst>
                <a:gs pos="0">
                  <a:srgbClr val="283E51">
                    <a:alpha val="0"/>
                  </a:srgbClr>
                </a:gs>
                <a:gs pos="33333">
                  <a:srgbClr val="283E51">
                    <a:alpha val="75500"/>
                  </a:srgbClr>
                </a:gs>
                <a:gs pos="66667">
                  <a:srgbClr val="283E51">
                    <a:alpha val="100000"/>
                  </a:srgbClr>
                </a:gs>
                <a:gs pos="100000">
                  <a:srgbClr val="122737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265334" cy="285097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887112" y="-246828"/>
            <a:ext cx="3088875" cy="3088875"/>
            <a:chOff x="0" y="0"/>
            <a:chExt cx="812800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964143" y="1578721"/>
            <a:ext cx="15718968" cy="679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99"/>
              </a:lnSpc>
            </a:pPr>
            <a:r>
              <a:rPr lang="en-US" sz="3999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   FOOTBALL PLAYER MARKET VALUE PREDICTION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201763" y="4119409"/>
            <a:ext cx="14010550" cy="19434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58"/>
              </a:lnSpc>
            </a:pPr>
            <a:r>
              <a:rPr lang="en-US" sz="5612" b="1">
                <a:solidFill>
                  <a:srgbClr val="CBE5FA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INFOSYS SPRINGBOARD 6.0 INTERNSHIP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4013131" y="7223293"/>
            <a:ext cx="10387814" cy="9589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858"/>
              </a:lnSpc>
            </a:pPr>
            <a:r>
              <a:rPr lang="en-US" sz="5612" b="1">
                <a:solidFill>
                  <a:srgbClr val="CBE5FA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ANTONY ROJES CORERA M</a:t>
            </a:r>
            <a:endParaRPr lang="en-US" sz="5612" b="1" dirty="0">
              <a:solidFill>
                <a:srgbClr val="CBE5FA"/>
              </a:solidFill>
              <a:latin typeface="Montserrat Semi-Bold"/>
              <a:ea typeface="Montserrat Semi-Bold"/>
              <a:cs typeface="Montserrat Semi-Bold"/>
              <a:sym typeface="Montserrat Semi-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787253" y="8909962"/>
            <a:ext cx="14839570" cy="1406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ENGINEERING A SOPHISTICATED SYSTEM THAT ACCURATELY PREDICTS PLAYER MARKET VALUE BY SYNTHESISING PERFORMANCE METRICS, INJURY RISK PROFILES, AND PUBLIC SENTIMENT THROUGH ADVANCED TIME-SERIES DEEP LEARNING ARCHITECTURE.</a:t>
            </a:r>
          </a:p>
          <a:p>
            <a:pPr algn="ctr">
              <a:lnSpc>
                <a:spcPts val="2800"/>
              </a:lnSpc>
            </a:pPr>
            <a:endParaRPr lang="en-US" sz="2000" b="1">
              <a:solidFill>
                <a:srgbClr val="FFFFFF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6055" y="-3484867"/>
            <a:ext cx="19376880" cy="3815775"/>
            <a:chOff x="0" y="0"/>
            <a:chExt cx="5103376" cy="100497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103376" cy="1004978"/>
            </a:xfrm>
            <a:custGeom>
              <a:avLst/>
              <a:gdLst/>
              <a:ahLst/>
              <a:cxnLst/>
              <a:rect l="l" t="t" r="r" b="b"/>
              <a:pathLst>
                <a:path w="5103376" h="1004978">
                  <a:moveTo>
                    <a:pt x="0" y="0"/>
                  </a:moveTo>
                  <a:lnTo>
                    <a:pt x="5103376" y="0"/>
                  </a:lnTo>
                  <a:lnTo>
                    <a:pt x="5103376" y="1004978"/>
                  </a:lnTo>
                  <a:lnTo>
                    <a:pt x="0" y="1004978"/>
                  </a:lnTo>
                  <a:close/>
                </a:path>
              </a:pathLst>
            </a:custGeom>
            <a:solidFill>
              <a:srgbClr val="26374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103376" cy="104307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647413" y="454732"/>
            <a:ext cx="14993175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99"/>
              </a:lnSpc>
            </a:pPr>
            <a:r>
              <a:rPr lang="en-US" sz="6499" b="1">
                <a:solidFill>
                  <a:srgbClr val="263744"/>
                </a:solidFill>
                <a:latin typeface="Inter Bold"/>
                <a:ea typeface="Inter Bold"/>
                <a:cs typeface="Inter Bold"/>
                <a:sym typeface="Inter Bold"/>
              </a:rPr>
              <a:t>DEPLOYED MODEL FEATURES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779759" y="1647166"/>
            <a:ext cx="3676293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 b="1">
                <a:solidFill>
                  <a:srgbClr val="263744"/>
                </a:solidFill>
                <a:latin typeface="Poppins Bold"/>
                <a:ea typeface="Poppins Bold"/>
                <a:cs typeface="Poppins Bold"/>
                <a:sym typeface="Poppins Bold"/>
              </a:rPr>
              <a:t>Multi-Currency Display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256228" y="2319331"/>
            <a:ext cx="13881143" cy="1073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Predicted market value presented in </a:t>
            </a:r>
            <a:r>
              <a:rPr lang="en-US" sz="20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USD (millions)</a:t>
            </a: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and </a:t>
            </a:r>
            <a:r>
              <a:rPr lang="en-US" sz="20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INR (lakhs/crores)</a:t>
            </a: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using a fixed 88.73 exchange rate, ensuring accessibility for diverse stakeholder audiences.</a:t>
            </a:r>
          </a:p>
          <a:p>
            <a:pPr algn="l">
              <a:lnSpc>
                <a:spcPts val="2800"/>
              </a:lnSpc>
            </a:pPr>
            <a:endParaRPr lang="en-US" sz="20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779759" y="3180868"/>
            <a:ext cx="3129915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 b="1">
                <a:solidFill>
                  <a:srgbClr val="263744"/>
                </a:solidFill>
                <a:latin typeface="Poppins Bold"/>
                <a:ea typeface="Poppins Bold"/>
                <a:cs typeface="Poppins Bold"/>
                <a:sym typeface="Poppins Bold"/>
              </a:rPr>
              <a:t>Sentiment Indicator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226190" y="3853333"/>
            <a:ext cx="13574337" cy="1073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Shows aggregated </a:t>
            </a:r>
            <a:r>
              <a:rPr lang="en-US" sz="20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sentiment label (Positive/Neutral/Negative)</a:t>
            </a: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to contextualise commercial potential and brand value considerations.</a:t>
            </a:r>
          </a:p>
          <a:p>
            <a:pPr algn="l">
              <a:lnSpc>
                <a:spcPts val="2800"/>
              </a:lnSpc>
            </a:pPr>
            <a:endParaRPr lang="en-US" sz="20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79759" y="4710583"/>
            <a:ext cx="2512457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 b="1">
                <a:solidFill>
                  <a:srgbClr val="263744"/>
                </a:solidFill>
                <a:latin typeface="Poppins Bold"/>
                <a:ea typeface="Poppins Bold"/>
                <a:cs typeface="Poppins Bold"/>
                <a:sym typeface="Poppins Bold"/>
              </a:rPr>
              <a:t>Player Selection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26190" y="5383049"/>
            <a:ext cx="11478029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 user can </a:t>
            </a:r>
            <a:r>
              <a:rPr lang="en-US" sz="20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select the player</a:t>
            </a: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from the given data to predict his market value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79759" y="6027574"/>
            <a:ext cx="1816775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263744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Player’s Age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256228" y="6671464"/>
            <a:ext cx="11478029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This system will display the </a:t>
            </a:r>
            <a:r>
              <a:rPr lang="en-US" sz="20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player’s age</a:t>
            </a: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collected during the beginning of this project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779759" y="7287413"/>
            <a:ext cx="2589014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 b="1">
                <a:solidFill>
                  <a:srgbClr val="263744"/>
                </a:solidFill>
                <a:latin typeface="Poppins Bold"/>
                <a:ea typeface="Poppins Bold"/>
                <a:cs typeface="Poppins Bold"/>
                <a:sym typeface="Poppins Bold"/>
              </a:rPr>
              <a:t>Model Reliability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256228" y="7959879"/>
            <a:ext cx="15792760" cy="72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Sub-0.100 RMSE performance</a:t>
            </a:r>
            <a:r>
              <a:rPr lang="en-US" sz="2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ensures predictions align closely with </a:t>
            </a:r>
            <a:r>
              <a:rPr lang="en-US" sz="2000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actual market outcomes</a:t>
            </a:r>
            <a:r>
              <a:rPr lang="en-US" sz="2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</a:t>
            </a:r>
            <a:r>
              <a:rPr lang="en-US" sz="2000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</a:t>
            </a:r>
            <a:r>
              <a:rPr lang="en-US" sz="2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providing confidence for high-stakes financial decisions in football transfers.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79759" y="8890154"/>
            <a:ext cx="3451622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 b="1">
                <a:solidFill>
                  <a:srgbClr val="263744"/>
                </a:solidFill>
                <a:latin typeface="Poppins Bold"/>
                <a:ea typeface="Poppins Bold"/>
                <a:cs typeface="Poppins Bold"/>
                <a:sym typeface="Poppins Bold"/>
              </a:rPr>
              <a:t>Prediction Breakdown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256228" y="9437899"/>
            <a:ext cx="15792760" cy="72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Full transparency</a:t>
            </a: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provided through</a:t>
            </a:r>
            <a:r>
              <a:rPr lang="en-US" sz="20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individual LSTM and ensemble model outputs</a:t>
            </a: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building user trust and enabling model performance assessment.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44440" y="0"/>
            <a:ext cx="20539002" cy="10486128"/>
            <a:chOff x="0" y="0"/>
            <a:chExt cx="5409449" cy="276177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409449" cy="2761779"/>
            </a:xfrm>
            <a:custGeom>
              <a:avLst/>
              <a:gdLst/>
              <a:ahLst/>
              <a:cxnLst/>
              <a:rect l="l" t="t" r="r" b="b"/>
              <a:pathLst>
                <a:path w="5409449" h="2761779">
                  <a:moveTo>
                    <a:pt x="19224" y="0"/>
                  </a:moveTo>
                  <a:lnTo>
                    <a:pt x="5390225" y="0"/>
                  </a:lnTo>
                  <a:cubicBezTo>
                    <a:pt x="5400842" y="0"/>
                    <a:pt x="5409449" y="8607"/>
                    <a:pt x="5409449" y="19224"/>
                  </a:cubicBezTo>
                  <a:lnTo>
                    <a:pt x="5409449" y="2742555"/>
                  </a:lnTo>
                  <a:cubicBezTo>
                    <a:pt x="5409449" y="2753172"/>
                    <a:pt x="5400842" y="2761779"/>
                    <a:pt x="5390225" y="2761779"/>
                  </a:cubicBezTo>
                  <a:lnTo>
                    <a:pt x="19224" y="2761779"/>
                  </a:lnTo>
                  <a:cubicBezTo>
                    <a:pt x="8607" y="2761779"/>
                    <a:pt x="0" y="2753172"/>
                    <a:pt x="0" y="2742555"/>
                  </a:cubicBezTo>
                  <a:lnTo>
                    <a:pt x="0" y="19224"/>
                  </a:lnTo>
                  <a:cubicBezTo>
                    <a:pt x="0" y="8607"/>
                    <a:pt x="8607" y="0"/>
                    <a:pt x="19224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D607D">
                    <a:alpha val="100000"/>
                  </a:srgbClr>
                </a:gs>
                <a:gs pos="20000">
                  <a:srgbClr val="3D607D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3D607D">
                    <a:alpha val="100000"/>
                  </a:srgbClr>
                </a:gs>
                <a:gs pos="100000">
                  <a:srgbClr val="3D607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409449" cy="279987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-2393721" y="456896"/>
            <a:ext cx="14993175" cy="86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6499"/>
              </a:lnSpc>
            </a:pPr>
            <a:r>
              <a:rPr lang="en-US" sz="6499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BUSINESS IMPACT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92664" y="2012645"/>
            <a:ext cx="15190709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639"/>
              </a:lnSpc>
              <a:spcBef>
                <a:spcPct val="0"/>
              </a:spcBef>
            </a:pPr>
            <a:r>
              <a:rPr lang="en-US" sz="25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This project transforms complex multi-source predictions into actionable intelligence for: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442301" y="3148919"/>
            <a:ext cx="10157153" cy="500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14"/>
              </a:lnSpc>
              <a:spcBef>
                <a:spcPct val="0"/>
              </a:spcBef>
            </a:pPr>
            <a:r>
              <a:rPr lang="en-US" sz="272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•Club recruitment departments evaluating transfer targets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442301" y="3893731"/>
            <a:ext cx="13441071" cy="500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14"/>
              </a:lnSpc>
              <a:spcBef>
                <a:spcPct val="0"/>
              </a:spcBef>
            </a:pPr>
            <a:r>
              <a:rPr lang="en-US" sz="272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•Financial analysts assessing squad asset values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442301" y="4638542"/>
            <a:ext cx="8376329" cy="500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14"/>
              </a:lnSpc>
              <a:spcBef>
                <a:spcPct val="0"/>
              </a:spcBef>
            </a:pPr>
            <a:r>
              <a:rPr lang="en-US" sz="272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•Fantasy football platforms pricing player assets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442301" y="5383354"/>
            <a:ext cx="7390211" cy="500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14"/>
              </a:lnSpc>
              <a:spcBef>
                <a:spcPct val="0"/>
              </a:spcBef>
            </a:pPr>
            <a:r>
              <a:rPr lang="en-US" sz="272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•Player agents negotiating contract values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442301" y="6128166"/>
            <a:ext cx="13441071" cy="983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14"/>
              </a:lnSpc>
              <a:spcBef>
                <a:spcPct val="0"/>
              </a:spcBef>
            </a:pPr>
            <a:r>
              <a:rPr lang="en-US" sz="272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•AI Research and Sports Data Startups (Product Innovation &amp; Model Research)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442301" y="7251168"/>
            <a:ext cx="13441071" cy="500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14"/>
              </a:lnSpc>
              <a:spcBef>
                <a:spcPct val="0"/>
              </a:spcBef>
            </a:pPr>
            <a:r>
              <a:rPr lang="en-US" sz="272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•Data Science and Machine Learning Research (Academic Extension)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442301" y="7995980"/>
            <a:ext cx="13441071" cy="5002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14"/>
              </a:lnSpc>
              <a:spcBef>
                <a:spcPct val="0"/>
              </a:spcBef>
            </a:pPr>
            <a:r>
              <a:rPr lang="en-US" sz="272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•Sports Media and Analytics Firms (Data Visualization &amp; Reporting)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442301" y="8740792"/>
            <a:ext cx="13441071" cy="9839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814"/>
              </a:lnSpc>
              <a:spcBef>
                <a:spcPct val="0"/>
              </a:spcBef>
            </a:pPr>
            <a:r>
              <a:rPr lang="en-US" sz="272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•Player Agents and Management Firms (Contract Negotiation &amp; Career Planning)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519881" y="3007153"/>
            <a:ext cx="4691794" cy="4691794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0888395" y="3045253"/>
            <a:ext cx="2674155" cy="2674155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CAE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609208" y="6182504"/>
            <a:ext cx="1478343" cy="1478343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CCAE4">
                <a:alpha val="49804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032337" y="8893175"/>
            <a:ext cx="353245" cy="353245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4A2BB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3234952" y="3856454"/>
            <a:ext cx="11818095" cy="2307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8770"/>
              </a:lnSpc>
            </a:pPr>
            <a:r>
              <a:rPr lang="en-US" sz="13407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THANK YOU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952243" y="5877285"/>
            <a:ext cx="12549470" cy="1044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585"/>
              </a:lnSpc>
            </a:pPr>
            <a:r>
              <a:rPr lang="en-US" sz="6132" b="1">
                <a:solidFill>
                  <a:srgbClr val="CBE5FA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FOR YOUR NICE ATTENTION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/>
          <a:stretch>
            <a:fillRect/>
          </a:stretch>
        </p:blipFill>
        <p:spPr>
          <a:xfrm>
            <a:off x="0" y="571500"/>
            <a:ext cx="18288000" cy="97155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7250487" y="-2514600"/>
            <a:ext cx="3086100" cy="30861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CBE5FA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7525856" y="28575"/>
            <a:ext cx="10387814" cy="514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3C586D"/>
                </a:solidFill>
                <a:latin typeface="Montserrat Semi-Bold"/>
                <a:ea typeface="Montserrat Semi-Bold"/>
                <a:cs typeface="Montserrat Semi-Bold"/>
                <a:sym typeface="Montserrat Semi-Bold"/>
              </a:rPr>
              <a:t>DEMO VIDEO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831106" y="-2277588"/>
            <a:ext cx="3735770" cy="6531605"/>
            <a:chOff x="0" y="0"/>
            <a:chExt cx="983906" cy="172025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83906" cy="1720258"/>
            </a:xfrm>
            <a:custGeom>
              <a:avLst/>
              <a:gdLst/>
              <a:ahLst/>
              <a:cxnLst/>
              <a:rect l="l" t="t" r="r" b="b"/>
              <a:pathLst>
                <a:path w="983906" h="1720258">
                  <a:moveTo>
                    <a:pt x="105691" y="0"/>
                  </a:moveTo>
                  <a:lnTo>
                    <a:pt x="878215" y="0"/>
                  </a:lnTo>
                  <a:cubicBezTo>
                    <a:pt x="906246" y="0"/>
                    <a:pt x="933129" y="11135"/>
                    <a:pt x="952950" y="30956"/>
                  </a:cubicBezTo>
                  <a:cubicBezTo>
                    <a:pt x="972771" y="50777"/>
                    <a:pt x="983906" y="77660"/>
                    <a:pt x="983906" y="105691"/>
                  </a:cubicBezTo>
                  <a:lnTo>
                    <a:pt x="983906" y="1614567"/>
                  </a:lnTo>
                  <a:cubicBezTo>
                    <a:pt x="983906" y="1672939"/>
                    <a:pt x="936587" y="1720258"/>
                    <a:pt x="878215" y="1720258"/>
                  </a:cubicBezTo>
                  <a:lnTo>
                    <a:pt x="105691" y="1720258"/>
                  </a:lnTo>
                  <a:cubicBezTo>
                    <a:pt x="47320" y="1720258"/>
                    <a:pt x="0" y="1672939"/>
                    <a:pt x="0" y="1614567"/>
                  </a:cubicBezTo>
                  <a:lnTo>
                    <a:pt x="0" y="105691"/>
                  </a:lnTo>
                  <a:cubicBezTo>
                    <a:pt x="0" y="47320"/>
                    <a:pt x="47320" y="0"/>
                    <a:pt x="10569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83F52">
                    <a:alpha val="100000"/>
                  </a:srgbClr>
                </a:gs>
                <a:gs pos="20000">
                  <a:srgbClr val="283E51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283E51">
                    <a:alpha val="100000"/>
                  </a:srgbClr>
                </a:gs>
                <a:gs pos="100000">
                  <a:srgbClr val="283E5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983906" cy="17583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236244" y="3424832"/>
            <a:ext cx="1546390" cy="1479763"/>
            <a:chOff x="0" y="0"/>
            <a:chExt cx="407280" cy="38973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07280" cy="389732"/>
            </a:xfrm>
            <a:custGeom>
              <a:avLst/>
              <a:gdLst/>
              <a:ahLst/>
              <a:cxnLst/>
              <a:rect l="l" t="t" r="r" b="b"/>
              <a:pathLst>
                <a:path w="407280" h="389732">
                  <a:moveTo>
                    <a:pt x="135174" y="0"/>
                  </a:moveTo>
                  <a:lnTo>
                    <a:pt x="272106" y="0"/>
                  </a:lnTo>
                  <a:cubicBezTo>
                    <a:pt x="346760" y="0"/>
                    <a:pt x="407280" y="60519"/>
                    <a:pt x="407280" y="135174"/>
                  </a:cubicBezTo>
                  <a:lnTo>
                    <a:pt x="407280" y="254558"/>
                  </a:lnTo>
                  <a:cubicBezTo>
                    <a:pt x="407280" y="290408"/>
                    <a:pt x="393038" y="324790"/>
                    <a:pt x="367688" y="350140"/>
                  </a:cubicBezTo>
                  <a:cubicBezTo>
                    <a:pt x="342338" y="375490"/>
                    <a:pt x="307956" y="389732"/>
                    <a:pt x="272106" y="389732"/>
                  </a:cubicBezTo>
                  <a:lnTo>
                    <a:pt x="135174" y="389732"/>
                  </a:lnTo>
                  <a:cubicBezTo>
                    <a:pt x="99324" y="389732"/>
                    <a:pt x="64942" y="375490"/>
                    <a:pt x="39592" y="350140"/>
                  </a:cubicBezTo>
                  <a:cubicBezTo>
                    <a:pt x="14242" y="324790"/>
                    <a:pt x="0" y="290408"/>
                    <a:pt x="0" y="254558"/>
                  </a:cubicBezTo>
                  <a:lnTo>
                    <a:pt x="0" y="135174"/>
                  </a:lnTo>
                  <a:cubicBezTo>
                    <a:pt x="0" y="99324"/>
                    <a:pt x="14242" y="64942"/>
                    <a:pt x="39592" y="39592"/>
                  </a:cubicBezTo>
                  <a:cubicBezTo>
                    <a:pt x="64942" y="14242"/>
                    <a:pt x="99324" y="0"/>
                    <a:pt x="135174" y="0"/>
                  </a:cubicBezTo>
                  <a:close/>
                </a:path>
              </a:pathLst>
            </a:custGeom>
            <a:solidFill>
              <a:srgbClr val="3C586D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07280" cy="4278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389375" y="52370"/>
            <a:ext cx="3240129" cy="4125448"/>
            <a:chOff x="0" y="0"/>
            <a:chExt cx="1099054" cy="139935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99054" cy="1399354"/>
            </a:xfrm>
            <a:custGeom>
              <a:avLst/>
              <a:gdLst/>
              <a:ahLst/>
              <a:cxnLst/>
              <a:rect l="l" t="t" r="r" b="b"/>
              <a:pathLst>
                <a:path w="1099054" h="1399354">
                  <a:moveTo>
                    <a:pt x="95575" y="0"/>
                  </a:moveTo>
                  <a:lnTo>
                    <a:pt x="1003478" y="0"/>
                  </a:lnTo>
                  <a:cubicBezTo>
                    <a:pt x="1056263" y="0"/>
                    <a:pt x="1099054" y="42791"/>
                    <a:pt x="1099054" y="95575"/>
                  </a:cubicBezTo>
                  <a:lnTo>
                    <a:pt x="1099054" y="1303779"/>
                  </a:lnTo>
                  <a:cubicBezTo>
                    <a:pt x="1099054" y="1329127"/>
                    <a:pt x="1088984" y="1353437"/>
                    <a:pt x="1071060" y="1371361"/>
                  </a:cubicBezTo>
                  <a:cubicBezTo>
                    <a:pt x="1053136" y="1389285"/>
                    <a:pt x="1028826" y="1399354"/>
                    <a:pt x="1003478" y="1399354"/>
                  </a:cubicBezTo>
                  <a:lnTo>
                    <a:pt x="95575" y="1399354"/>
                  </a:lnTo>
                  <a:cubicBezTo>
                    <a:pt x="42791" y="1399354"/>
                    <a:pt x="0" y="1356564"/>
                    <a:pt x="0" y="1303779"/>
                  </a:cubicBezTo>
                  <a:lnTo>
                    <a:pt x="0" y="95575"/>
                  </a:lnTo>
                  <a:cubicBezTo>
                    <a:pt x="0" y="70227"/>
                    <a:pt x="10070" y="45917"/>
                    <a:pt x="27993" y="27993"/>
                  </a:cubicBezTo>
                  <a:cubicBezTo>
                    <a:pt x="45917" y="10070"/>
                    <a:pt x="70227" y="0"/>
                    <a:pt x="95575" y="0"/>
                  </a:cubicBezTo>
                  <a:close/>
                </a:path>
              </a:pathLst>
            </a:custGeom>
            <a:blipFill>
              <a:blip r:embed="rId2"/>
              <a:stretch>
                <a:fillRect l="-372" r="-372"/>
              </a:stretch>
            </a:blipFill>
          </p:spPr>
        </p:sp>
      </p:grpSp>
      <p:grpSp>
        <p:nvGrpSpPr>
          <p:cNvPr id="10" name="Group 10"/>
          <p:cNvGrpSpPr/>
          <p:nvPr/>
        </p:nvGrpSpPr>
        <p:grpSpPr>
          <a:xfrm>
            <a:off x="339955" y="9917055"/>
            <a:ext cx="19701919" cy="938914"/>
            <a:chOff x="0" y="0"/>
            <a:chExt cx="5188983" cy="24728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188983" cy="247286"/>
            </a:xfrm>
            <a:custGeom>
              <a:avLst/>
              <a:gdLst/>
              <a:ahLst/>
              <a:cxnLst/>
              <a:rect l="l" t="t" r="r" b="b"/>
              <a:pathLst>
                <a:path w="5188983" h="247286">
                  <a:moveTo>
                    <a:pt x="20041" y="0"/>
                  </a:moveTo>
                  <a:lnTo>
                    <a:pt x="5168942" y="0"/>
                  </a:lnTo>
                  <a:cubicBezTo>
                    <a:pt x="5174257" y="0"/>
                    <a:pt x="5179355" y="2111"/>
                    <a:pt x="5183113" y="5870"/>
                  </a:cubicBezTo>
                  <a:cubicBezTo>
                    <a:pt x="5186871" y="9628"/>
                    <a:pt x="5188983" y="14725"/>
                    <a:pt x="5188983" y="20041"/>
                  </a:cubicBezTo>
                  <a:lnTo>
                    <a:pt x="5188983" y="227245"/>
                  </a:lnTo>
                  <a:cubicBezTo>
                    <a:pt x="5188983" y="232561"/>
                    <a:pt x="5186871" y="237658"/>
                    <a:pt x="5183113" y="241416"/>
                  </a:cubicBezTo>
                  <a:cubicBezTo>
                    <a:pt x="5179355" y="245175"/>
                    <a:pt x="5174257" y="247286"/>
                    <a:pt x="5168942" y="247286"/>
                  </a:cubicBezTo>
                  <a:lnTo>
                    <a:pt x="20041" y="247286"/>
                  </a:lnTo>
                  <a:cubicBezTo>
                    <a:pt x="14725" y="247286"/>
                    <a:pt x="9628" y="245175"/>
                    <a:pt x="5870" y="241416"/>
                  </a:cubicBezTo>
                  <a:cubicBezTo>
                    <a:pt x="2111" y="237658"/>
                    <a:pt x="0" y="232561"/>
                    <a:pt x="0" y="227245"/>
                  </a:cubicBezTo>
                  <a:lnTo>
                    <a:pt x="0" y="20041"/>
                  </a:lnTo>
                  <a:cubicBezTo>
                    <a:pt x="0" y="14725"/>
                    <a:pt x="2111" y="9628"/>
                    <a:pt x="5870" y="5870"/>
                  </a:cubicBezTo>
                  <a:cubicBezTo>
                    <a:pt x="9628" y="2111"/>
                    <a:pt x="14725" y="0"/>
                    <a:pt x="2004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83F52">
                    <a:alpha val="100000"/>
                  </a:srgbClr>
                </a:gs>
                <a:gs pos="20000">
                  <a:srgbClr val="283E51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283E51">
                    <a:alpha val="100000"/>
                  </a:srgbClr>
                </a:gs>
                <a:gs pos="100000">
                  <a:srgbClr val="283E5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5188983" cy="28538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5211587" y="435519"/>
            <a:ext cx="11604032" cy="167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99"/>
              </a:lnSpc>
            </a:pPr>
            <a:r>
              <a:rPr lang="en-US" sz="6499" b="1">
                <a:solidFill>
                  <a:srgbClr val="263744"/>
                </a:solidFill>
                <a:latin typeface="Inter Bold"/>
                <a:ea typeface="Inter Bold"/>
                <a:cs typeface="Inter Bold"/>
                <a:sym typeface="Inter Bold"/>
              </a:rPr>
              <a:t>PROBLEM STATEMENT</a:t>
            </a:r>
          </a:p>
          <a:p>
            <a:pPr algn="l">
              <a:lnSpc>
                <a:spcPts val="6499"/>
              </a:lnSpc>
            </a:pPr>
            <a:endParaRPr lang="en-US" sz="6499" b="1">
              <a:solidFill>
                <a:srgbClr val="263744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5211587" y="1465517"/>
            <a:ext cx="12047713" cy="3677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26"/>
              </a:lnSpc>
            </a:pPr>
            <a:r>
              <a:rPr lang="en-US" sz="294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Football player valuation represents a complex analytical challenge. Market value is influenced by quantifiable on-pitch performance, intangible soft factors like brand appeal, and chronic injury risk. Traditional static models fundamentally fail to capture the sequential nature of career progression and form trajectories.</a:t>
            </a:r>
          </a:p>
          <a:p>
            <a:pPr algn="l">
              <a:lnSpc>
                <a:spcPts val="4126"/>
              </a:lnSpc>
            </a:pPr>
            <a:endParaRPr lang="en-US" sz="2947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339955" y="8532870"/>
            <a:ext cx="18226667" cy="13841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65"/>
              </a:lnSpc>
            </a:pPr>
            <a:r>
              <a:rPr lang="en-US" sz="2618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Sequential deep learning architecture (LSTM) would demonstrably and significantly </a:t>
            </a:r>
            <a:r>
              <a:rPr lang="en-US" sz="2618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outperform static ensemble models</a:t>
            </a:r>
            <a:r>
              <a:rPr lang="en-US" sz="2618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(XGBoost-based) in capturing the dynamic, time-dependent nature of player valuation.</a:t>
            </a:r>
          </a:p>
          <a:p>
            <a:pPr algn="l">
              <a:lnSpc>
                <a:spcPts val="3665"/>
              </a:lnSpc>
            </a:pPr>
            <a:endParaRPr lang="en-US" sz="2618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339955" y="5866144"/>
            <a:ext cx="11604032" cy="167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499"/>
              </a:lnSpc>
            </a:pPr>
            <a:r>
              <a:rPr lang="en-US" sz="6499" b="1">
                <a:solidFill>
                  <a:srgbClr val="263744"/>
                </a:solidFill>
                <a:latin typeface="Inter Bold"/>
                <a:ea typeface="Inter Bold"/>
                <a:cs typeface="Inter Bold"/>
                <a:sym typeface="Inter Bold"/>
              </a:rPr>
              <a:t>THE CHALLENGE </a:t>
            </a:r>
          </a:p>
          <a:p>
            <a:pPr algn="l">
              <a:lnSpc>
                <a:spcPts val="6499"/>
              </a:lnSpc>
            </a:pPr>
            <a:endParaRPr lang="en-US" sz="6499" b="1">
              <a:solidFill>
                <a:srgbClr val="263744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339955" y="7579663"/>
            <a:ext cx="5663190" cy="822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72"/>
              </a:lnSpc>
            </a:pPr>
            <a:r>
              <a:rPr lang="en-US" sz="3172" b="1">
                <a:solidFill>
                  <a:srgbClr val="263744"/>
                </a:solidFill>
                <a:latin typeface="Inter Bold"/>
                <a:ea typeface="Inter Bold"/>
                <a:cs typeface="Inter Bold"/>
                <a:sym typeface="Inter Bold"/>
              </a:rPr>
              <a:t>RESEARCH HYPOTHESIS</a:t>
            </a:r>
          </a:p>
          <a:p>
            <a:pPr algn="l">
              <a:lnSpc>
                <a:spcPts val="3172"/>
              </a:lnSpc>
            </a:pPr>
            <a:endParaRPr lang="en-US" sz="3172" b="1">
              <a:solidFill>
                <a:srgbClr val="263744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7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481676" y="435193"/>
            <a:ext cx="2656608" cy="5253514"/>
            <a:chOff x="0" y="0"/>
            <a:chExt cx="699683" cy="13836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99683" cy="1383642"/>
            </a:xfrm>
            <a:custGeom>
              <a:avLst/>
              <a:gdLst/>
              <a:ahLst/>
              <a:cxnLst/>
              <a:rect l="l" t="t" r="r" b="b"/>
              <a:pathLst>
                <a:path w="699683" h="1383642">
                  <a:moveTo>
                    <a:pt x="148625" y="0"/>
                  </a:moveTo>
                  <a:lnTo>
                    <a:pt x="551058" y="0"/>
                  </a:lnTo>
                  <a:cubicBezTo>
                    <a:pt x="633141" y="0"/>
                    <a:pt x="699683" y="66542"/>
                    <a:pt x="699683" y="148625"/>
                  </a:cubicBezTo>
                  <a:lnTo>
                    <a:pt x="699683" y="1235017"/>
                  </a:lnTo>
                  <a:cubicBezTo>
                    <a:pt x="699683" y="1317100"/>
                    <a:pt x="633141" y="1383642"/>
                    <a:pt x="551058" y="1383642"/>
                  </a:cubicBezTo>
                  <a:lnTo>
                    <a:pt x="148625" y="1383642"/>
                  </a:lnTo>
                  <a:cubicBezTo>
                    <a:pt x="66542" y="1383642"/>
                    <a:pt x="0" y="1317100"/>
                    <a:pt x="0" y="1235017"/>
                  </a:cubicBezTo>
                  <a:lnTo>
                    <a:pt x="0" y="148625"/>
                  </a:lnTo>
                  <a:cubicBezTo>
                    <a:pt x="0" y="66542"/>
                    <a:pt x="66542" y="0"/>
                    <a:pt x="148625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D607D">
                    <a:alpha val="100000"/>
                  </a:srgbClr>
                </a:gs>
                <a:gs pos="20000">
                  <a:srgbClr val="3D607D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3D607D">
                    <a:alpha val="100000"/>
                  </a:srgbClr>
                </a:gs>
                <a:gs pos="100000">
                  <a:srgbClr val="3D607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699683" cy="142174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446660" y="6157459"/>
            <a:ext cx="3548874" cy="3853444"/>
            <a:chOff x="0" y="0"/>
            <a:chExt cx="934683" cy="101489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934683" cy="1014899"/>
            </a:xfrm>
            <a:custGeom>
              <a:avLst/>
              <a:gdLst/>
              <a:ahLst/>
              <a:cxnLst/>
              <a:rect l="l" t="t" r="r" b="b"/>
              <a:pathLst>
                <a:path w="934683" h="1014899">
                  <a:moveTo>
                    <a:pt x="65445" y="0"/>
                  </a:moveTo>
                  <a:lnTo>
                    <a:pt x="869238" y="0"/>
                  </a:lnTo>
                  <a:cubicBezTo>
                    <a:pt x="886595" y="0"/>
                    <a:pt x="903241" y="6895"/>
                    <a:pt x="915514" y="19169"/>
                  </a:cubicBezTo>
                  <a:cubicBezTo>
                    <a:pt x="927788" y="31442"/>
                    <a:pt x="934683" y="48088"/>
                    <a:pt x="934683" y="65445"/>
                  </a:cubicBezTo>
                  <a:lnTo>
                    <a:pt x="934683" y="949453"/>
                  </a:lnTo>
                  <a:cubicBezTo>
                    <a:pt x="934683" y="966811"/>
                    <a:pt x="927788" y="983457"/>
                    <a:pt x="915514" y="995730"/>
                  </a:cubicBezTo>
                  <a:cubicBezTo>
                    <a:pt x="903241" y="1008004"/>
                    <a:pt x="886595" y="1014899"/>
                    <a:pt x="869238" y="1014899"/>
                  </a:cubicBezTo>
                  <a:lnTo>
                    <a:pt x="65445" y="1014899"/>
                  </a:lnTo>
                  <a:cubicBezTo>
                    <a:pt x="48088" y="1014899"/>
                    <a:pt x="31442" y="1008004"/>
                    <a:pt x="19169" y="995730"/>
                  </a:cubicBezTo>
                  <a:cubicBezTo>
                    <a:pt x="6895" y="983457"/>
                    <a:pt x="0" y="966811"/>
                    <a:pt x="0" y="949453"/>
                  </a:cubicBezTo>
                  <a:lnTo>
                    <a:pt x="0" y="65445"/>
                  </a:lnTo>
                  <a:cubicBezTo>
                    <a:pt x="0" y="48088"/>
                    <a:pt x="6895" y="31442"/>
                    <a:pt x="19169" y="19169"/>
                  </a:cubicBezTo>
                  <a:cubicBezTo>
                    <a:pt x="31442" y="6895"/>
                    <a:pt x="48088" y="0"/>
                    <a:pt x="65445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934683" cy="1052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2022391" y="7195046"/>
            <a:ext cx="3051719" cy="3363461"/>
            <a:chOff x="0" y="0"/>
            <a:chExt cx="803745" cy="88585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03745" cy="885850"/>
            </a:xfrm>
            <a:custGeom>
              <a:avLst/>
              <a:gdLst/>
              <a:ahLst/>
              <a:cxnLst/>
              <a:rect l="l" t="t" r="r" b="b"/>
              <a:pathLst>
                <a:path w="803745" h="885850">
                  <a:moveTo>
                    <a:pt x="129382" y="0"/>
                  </a:moveTo>
                  <a:lnTo>
                    <a:pt x="674363" y="0"/>
                  </a:lnTo>
                  <a:cubicBezTo>
                    <a:pt x="745819" y="0"/>
                    <a:pt x="803745" y="57926"/>
                    <a:pt x="803745" y="129382"/>
                  </a:cubicBezTo>
                  <a:lnTo>
                    <a:pt x="803745" y="756468"/>
                  </a:lnTo>
                  <a:cubicBezTo>
                    <a:pt x="803745" y="827923"/>
                    <a:pt x="745819" y="885850"/>
                    <a:pt x="674363" y="885850"/>
                  </a:cubicBezTo>
                  <a:lnTo>
                    <a:pt x="129382" y="885850"/>
                  </a:lnTo>
                  <a:cubicBezTo>
                    <a:pt x="57926" y="885850"/>
                    <a:pt x="0" y="827923"/>
                    <a:pt x="0" y="756468"/>
                  </a:cubicBezTo>
                  <a:lnTo>
                    <a:pt x="0" y="129382"/>
                  </a:lnTo>
                  <a:cubicBezTo>
                    <a:pt x="0" y="57926"/>
                    <a:pt x="57926" y="0"/>
                    <a:pt x="12938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D607D">
                    <a:alpha val="100000"/>
                  </a:srgbClr>
                </a:gs>
                <a:gs pos="20000">
                  <a:srgbClr val="3D607D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3D607D">
                    <a:alpha val="100000"/>
                  </a:srgbClr>
                </a:gs>
                <a:gs pos="100000">
                  <a:srgbClr val="3D607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03745" cy="9239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95151" y="5688707"/>
            <a:ext cx="937505" cy="937505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E5FA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626493" y="621673"/>
            <a:ext cx="13692104" cy="10478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17"/>
              </a:lnSpc>
            </a:pPr>
            <a:r>
              <a:rPr lang="en-US" sz="4017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WEEK 1 (Data Exploration and Collection)</a:t>
            </a:r>
          </a:p>
          <a:p>
            <a:pPr algn="l">
              <a:lnSpc>
                <a:spcPts val="4017"/>
              </a:lnSpc>
            </a:pPr>
            <a:endParaRPr lang="en-US" sz="4017" b="1">
              <a:solidFill>
                <a:srgbClr val="FFFFFF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626493" y="1774281"/>
            <a:ext cx="14566819" cy="31048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878"/>
              </a:lnSpc>
            </a:pPr>
            <a:r>
              <a:rPr lang="en-US" sz="348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Week 1 focused on establishing a comprehensive, multi-source data foundation spanning performance analytics, injury profiles, market transactions, and public sentiment. This holistic approach ensures our model captures all material factors influencing player valuation.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029327" y="5903459"/>
            <a:ext cx="669152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263744"/>
                </a:solidFill>
                <a:latin typeface="Poppins Bold"/>
                <a:ea typeface="Poppins Bold"/>
                <a:cs typeface="Poppins Bold"/>
                <a:sym typeface="Poppins Bold"/>
              </a:rPr>
              <a:t>01.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581606" y="7373731"/>
            <a:ext cx="3584326" cy="1682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For Match, Events and Seasons </a:t>
            </a:r>
          </a:p>
          <a:p>
            <a:pPr algn="l">
              <a:lnSpc>
                <a:spcPts val="3359"/>
              </a:lnSpc>
            </a:pPr>
            <a:endParaRPr lang="en-US" sz="2399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Dataset :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640304" y="6593109"/>
            <a:ext cx="3161586" cy="4552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Performance Data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654374" y="9374188"/>
            <a:ext cx="3611605" cy="1172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i="1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StatsBomb Open Data</a:t>
            </a:r>
          </a:p>
          <a:p>
            <a:pPr algn="l">
              <a:lnSpc>
                <a:spcPts val="3079"/>
              </a:lnSpc>
            </a:pPr>
            <a:endParaRPr lang="en-US" sz="2199" i="1">
              <a:solidFill>
                <a:srgbClr val="FFFFFF"/>
              </a:solidFill>
              <a:latin typeface="Poppins Italics"/>
              <a:ea typeface="Poppins Italics"/>
              <a:cs typeface="Poppins Italics"/>
              <a:sym typeface="Poppins Italics"/>
            </a:endParaRPr>
          </a:p>
          <a:p>
            <a:pPr algn="l">
              <a:lnSpc>
                <a:spcPts val="3079"/>
              </a:lnSpc>
            </a:pPr>
            <a:endParaRPr lang="en-US" sz="2199" i="1">
              <a:solidFill>
                <a:srgbClr val="FFFFFF"/>
              </a:solidFill>
              <a:latin typeface="Poppins Italics"/>
              <a:ea typeface="Poppins Italics"/>
              <a:cs typeface="Poppins Italics"/>
              <a:sym typeface="Poppins Italics"/>
            </a:endParaRPr>
          </a:p>
        </p:txBody>
      </p:sp>
      <p:grpSp>
        <p:nvGrpSpPr>
          <p:cNvPr id="20" name="Group 20"/>
          <p:cNvGrpSpPr/>
          <p:nvPr/>
        </p:nvGrpSpPr>
        <p:grpSpPr>
          <a:xfrm>
            <a:off x="5717440" y="6157459"/>
            <a:ext cx="3548874" cy="3853444"/>
            <a:chOff x="0" y="0"/>
            <a:chExt cx="934683" cy="1014899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934683" cy="1014899"/>
            </a:xfrm>
            <a:custGeom>
              <a:avLst/>
              <a:gdLst/>
              <a:ahLst/>
              <a:cxnLst/>
              <a:rect l="l" t="t" r="r" b="b"/>
              <a:pathLst>
                <a:path w="934683" h="1014899">
                  <a:moveTo>
                    <a:pt x="65445" y="0"/>
                  </a:moveTo>
                  <a:lnTo>
                    <a:pt x="869238" y="0"/>
                  </a:lnTo>
                  <a:cubicBezTo>
                    <a:pt x="886595" y="0"/>
                    <a:pt x="903241" y="6895"/>
                    <a:pt x="915514" y="19169"/>
                  </a:cubicBezTo>
                  <a:cubicBezTo>
                    <a:pt x="927788" y="31442"/>
                    <a:pt x="934683" y="48088"/>
                    <a:pt x="934683" y="65445"/>
                  </a:cubicBezTo>
                  <a:lnTo>
                    <a:pt x="934683" y="949453"/>
                  </a:lnTo>
                  <a:cubicBezTo>
                    <a:pt x="934683" y="966811"/>
                    <a:pt x="927788" y="983457"/>
                    <a:pt x="915514" y="995730"/>
                  </a:cubicBezTo>
                  <a:cubicBezTo>
                    <a:pt x="903241" y="1008004"/>
                    <a:pt x="886595" y="1014899"/>
                    <a:pt x="869238" y="1014899"/>
                  </a:cubicBezTo>
                  <a:lnTo>
                    <a:pt x="65445" y="1014899"/>
                  </a:lnTo>
                  <a:cubicBezTo>
                    <a:pt x="48088" y="1014899"/>
                    <a:pt x="31442" y="1008004"/>
                    <a:pt x="19169" y="995730"/>
                  </a:cubicBezTo>
                  <a:cubicBezTo>
                    <a:pt x="6895" y="983457"/>
                    <a:pt x="0" y="966811"/>
                    <a:pt x="0" y="949453"/>
                  </a:cubicBezTo>
                  <a:lnTo>
                    <a:pt x="0" y="65445"/>
                  </a:lnTo>
                  <a:cubicBezTo>
                    <a:pt x="0" y="48088"/>
                    <a:pt x="6895" y="31442"/>
                    <a:pt x="19169" y="19169"/>
                  </a:cubicBezTo>
                  <a:cubicBezTo>
                    <a:pt x="31442" y="6895"/>
                    <a:pt x="48088" y="0"/>
                    <a:pt x="65445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22" name="TextBox 22"/>
            <p:cNvSpPr txBox="1"/>
            <p:nvPr/>
          </p:nvSpPr>
          <p:spPr>
            <a:xfrm>
              <a:off x="0" y="-38100"/>
              <a:ext cx="934683" cy="1052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5165932" y="5688707"/>
            <a:ext cx="937505" cy="937505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E5FA"/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5300108" y="5903459"/>
            <a:ext cx="669152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263744"/>
                </a:solidFill>
                <a:latin typeface="Poppins Bold"/>
                <a:ea typeface="Poppins Bold"/>
                <a:cs typeface="Poppins Bold"/>
                <a:sym typeface="Poppins Bold"/>
              </a:rPr>
              <a:t>02.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849052" y="7383256"/>
            <a:ext cx="3611605" cy="398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19"/>
              </a:lnSpc>
            </a:pPr>
            <a:r>
              <a:rPr lang="en-US" sz="2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For Past Injury Data 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6217194" y="6602634"/>
            <a:ext cx="2549366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Risk Assessment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5849052" y="9374188"/>
            <a:ext cx="3611605" cy="391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199" i="1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Kaggle</a:t>
            </a:r>
          </a:p>
        </p:txBody>
      </p:sp>
      <p:grpSp>
        <p:nvGrpSpPr>
          <p:cNvPr id="30" name="Group 30"/>
          <p:cNvGrpSpPr/>
          <p:nvPr/>
        </p:nvGrpSpPr>
        <p:grpSpPr>
          <a:xfrm>
            <a:off x="9989273" y="6157459"/>
            <a:ext cx="3548874" cy="3853444"/>
            <a:chOff x="0" y="0"/>
            <a:chExt cx="934683" cy="1014899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934683" cy="1014899"/>
            </a:xfrm>
            <a:custGeom>
              <a:avLst/>
              <a:gdLst/>
              <a:ahLst/>
              <a:cxnLst/>
              <a:rect l="l" t="t" r="r" b="b"/>
              <a:pathLst>
                <a:path w="934683" h="1014899">
                  <a:moveTo>
                    <a:pt x="65445" y="0"/>
                  </a:moveTo>
                  <a:lnTo>
                    <a:pt x="869238" y="0"/>
                  </a:lnTo>
                  <a:cubicBezTo>
                    <a:pt x="886595" y="0"/>
                    <a:pt x="903241" y="6895"/>
                    <a:pt x="915514" y="19169"/>
                  </a:cubicBezTo>
                  <a:cubicBezTo>
                    <a:pt x="927788" y="31442"/>
                    <a:pt x="934683" y="48088"/>
                    <a:pt x="934683" y="65445"/>
                  </a:cubicBezTo>
                  <a:lnTo>
                    <a:pt x="934683" y="949453"/>
                  </a:lnTo>
                  <a:cubicBezTo>
                    <a:pt x="934683" y="966811"/>
                    <a:pt x="927788" y="983457"/>
                    <a:pt x="915514" y="995730"/>
                  </a:cubicBezTo>
                  <a:cubicBezTo>
                    <a:pt x="903241" y="1008004"/>
                    <a:pt x="886595" y="1014899"/>
                    <a:pt x="869238" y="1014899"/>
                  </a:cubicBezTo>
                  <a:lnTo>
                    <a:pt x="65445" y="1014899"/>
                  </a:lnTo>
                  <a:cubicBezTo>
                    <a:pt x="48088" y="1014899"/>
                    <a:pt x="31442" y="1008004"/>
                    <a:pt x="19169" y="995730"/>
                  </a:cubicBezTo>
                  <a:cubicBezTo>
                    <a:pt x="6895" y="983457"/>
                    <a:pt x="0" y="966811"/>
                    <a:pt x="0" y="949453"/>
                  </a:cubicBezTo>
                  <a:lnTo>
                    <a:pt x="0" y="65445"/>
                  </a:lnTo>
                  <a:cubicBezTo>
                    <a:pt x="0" y="48088"/>
                    <a:pt x="6895" y="31442"/>
                    <a:pt x="19169" y="19169"/>
                  </a:cubicBezTo>
                  <a:cubicBezTo>
                    <a:pt x="31442" y="6895"/>
                    <a:pt x="48088" y="0"/>
                    <a:pt x="65445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-38100"/>
              <a:ext cx="934683" cy="1052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>
            <a:off x="9437764" y="5688707"/>
            <a:ext cx="937505" cy="937505"/>
            <a:chOff x="0" y="0"/>
            <a:chExt cx="812800" cy="8128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E5FA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6" name="TextBox 36"/>
          <p:cNvSpPr txBox="1"/>
          <p:nvPr/>
        </p:nvSpPr>
        <p:spPr>
          <a:xfrm>
            <a:off x="9571941" y="5903459"/>
            <a:ext cx="669152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263744"/>
                </a:solidFill>
                <a:latin typeface="Poppins Bold"/>
                <a:ea typeface="Poppins Bold"/>
                <a:cs typeface="Poppins Bold"/>
                <a:sym typeface="Poppins Bold"/>
              </a:rPr>
              <a:t>03.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190155" y="9201150"/>
            <a:ext cx="3611605" cy="640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i="1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Twitter API , Reddit API and </a:t>
            </a:r>
          </a:p>
          <a:p>
            <a:pPr algn="l">
              <a:lnSpc>
                <a:spcPts val="2520"/>
              </a:lnSpc>
            </a:pPr>
            <a:r>
              <a:rPr lang="en-US" sz="1800" i="1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Datasets form Kaggle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0541117" y="6626130"/>
            <a:ext cx="2445187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Public Sentiment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10182271" y="7331192"/>
            <a:ext cx="2990716" cy="1073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For Social Media Analysis about player’s public support</a:t>
            </a:r>
          </a:p>
        </p:txBody>
      </p:sp>
      <p:grpSp>
        <p:nvGrpSpPr>
          <p:cNvPr id="40" name="Group 40"/>
          <p:cNvGrpSpPr/>
          <p:nvPr/>
        </p:nvGrpSpPr>
        <p:grpSpPr>
          <a:xfrm>
            <a:off x="14261106" y="6157459"/>
            <a:ext cx="3548874" cy="3853444"/>
            <a:chOff x="0" y="0"/>
            <a:chExt cx="934683" cy="1014899"/>
          </a:xfrm>
        </p:grpSpPr>
        <p:sp>
          <p:nvSpPr>
            <p:cNvPr id="41" name="Freeform 41"/>
            <p:cNvSpPr/>
            <p:nvPr/>
          </p:nvSpPr>
          <p:spPr>
            <a:xfrm>
              <a:off x="0" y="0"/>
              <a:ext cx="934683" cy="1014899"/>
            </a:xfrm>
            <a:custGeom>
              <a:avLst/>
              <a:gdLst/>
              <a:ahLst/>
              <a:cxnLst/>
              <a:rect l="l" t="t" r="r" b="b"/>
              <a:pathLst>
                <a:path w="934683" h="1014899">
                  <a:moveTo>
                    <a:pt x="65445" y="0"/>
                  </a:moveTo>
                  <a:lnTo>
                    <a:pt x="869238" y="0"/>
                  </a:lnTo>
                  <a:cubicBezTo>
                    <a:pt x="886595" y="0"/>
                    <a:pt x="903241" y="6895"/>
                    <a:pt x="915514" y="19169"/>
                  </a:cubicBezTo>
                  <a:cubicBezTo>
                    <a:pt x="927788" y="31442"/>
                    <a:pt x="934683" y="48088"/>
                    <a:pt x="934683" y="65445"/>
                  </a:cubicBezTo>
                  <a:lnTo>
                    <a:pt x="934683" y="949453"/>
                  </a:lnTo>
                  <a:cubicBezTo>
                    <a:pt x="934683" y="966811"/>
                    <a:pt x="927788" y="983457"/>
                    <a:pt x="915514" y="995730"/>
                  </a:cubicBezTo>
                  <a:cubicBezTo>
                    <a:pt x="903241" y="1008004"/>
                    <a:pt x="886595" y="1014899"/>
                    <a:pt x="869238" y="1014899"/>
                  </a:cubicBezTo>
                  <a:lnTo>
                    <a:pt x="65445" y="1014899"/>
                  </a:lnTo>
                  <a:cubicBezTo>
                    <a:pt x="48088" y="1014899"/>
                    <a:pt x="31442" y="1008004"/>
                    <a:pt x="19169" y="995730"/>
                  </a:cubicBezTo>
                  <a:cubicBezTo>
                    <a:pt x="6895" y="983457"/>
                    <a:pt x="0" y="966811"/>
                    <a:pt x="0" y="949453"/>
                  </a:cubicBezTo>
                  <a:lnTo>
                    <a:pt x="0" y="65445"/>
                  </a:lnTo>
                  <a:cubicBezTo>
                    <a:pt x="0" y="48088"/>
                    <a:pt x="6895" y="31442"/>
                    <a:pt x="19169" y="19169"/>
                  </a:cubicBezTo>
                  <a:cubicBezTo>
                    <a:pt x="31442" y="6895"/>
                    <a:pt x="48088" y="0"/>
                    <a:pt x="65445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42" name="TextBox 42"/>
            <p:cNvSpPr txBox="1"/>
            <p:nvPr/>
          </p:nvSpPr>
          <p:spPr>
            <a:xfrm>
              <a:off x="0" y="-38100"/>
              <a:ext cx="934683" cy="10529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43" name="Group 43"/>
          <p:cNvGrpSpPr/>
          <p:nvPr/>
        </p:nvGrpSpPr>
        <p:grpSpPr>
          <a:xfrm>
            <a:off x="13709597" y="5688707"/>
            <a:ext cx="937505" cy="937505"/>
            <a:chOff x="0" y="0"/>
            <a:chExt cx="812800" cy="812800"/>
          </a:xfrm>
        </p:grpSpPr>
        <p:sp>
          <p:nvSpPr>
            <p:cNvPr id="44" name="Freeform 4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BE5FA"/>
            </a:solidFill>
          </p:spPr>
        </p:sp>
        <p:sp>
          <p:nvSpPr>
            <p:cNvPr id="45" name="TextBox 45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6" name="TextBox 46"/>
          <p:cNvSpPr txBox="1"/>
          <p:nvPr/>
        </p:nvSpPr>
        <p:spPr>
          <a:xfrm>
            <a:off x="13843774" y="5903459"/>
            <a:ext cx="669152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263744"/>
                </a:solidFill>
                <a:latin typeface="Poppins Bold"/>
                <a:ea typeface="Poppins Bold"/>
                <a:cs typeface="Poppins Bold"/>
                <a:sym typeface="Poppins Bold"/>
              </a:rPr>
              <a:t>04.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14452547" y="7331192"/>
            <a:ext cx="3611605" cy="72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For cross validation in player’s market value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14621021" y="6602634"/>
            <a:ext cx="2829044" cy="3727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Market Transactions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14452547" y="9248140"/>
            <a:ext cx="3611605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 i="1">
                <a:solidFill>
                  <a:srgbClr val="FFFFFF"/>
                </a:solidFill>
                <a:latin typeface="Poppins Italics"/>
                <a:ea typeface="Poppins Italics"/>
                <a:cs typeface="Poppins Italics"/>
                <a:sym typeface="Poppins Italics"/>
              </a:rPr>
              <a:t>Transfermarkt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5849052" y="8631031"/>
            <a:ext cx="3611605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Dataset :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10182271" y="8617958"/>
            <a:ext cx="3611605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Dataset :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4452547" y="8543658"/>
            <a:ext cx="3611605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Dataset :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474033" y="6595399"/>
            <a:ext cx="2622271" cy="4817892"/>
            <a:chOff x="0" y="0"/>
            <a:chExt cx="690639" cy="12689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90639" cy="1268910"/>
            </a:xfrm>
            <a:custGeom>
              <a:avLst/>
              <a:gdLst/>
              <a:ahLst/>
              <a:cxnLst/>
              <a:rect l="l" t="t" r="r" b="b"/>
              <a:pathLst>
                <a:path w="690639" h="1268910">
                  <a:moveTo>
                    <a:pt x="150571" y="0"/>
                  </a:moveTo>
                  <a:lnTo>
                    <a:pt x="540068" y="0"/>
                  </a:lnTo>
                  <a:cubicBezTo>
                    <a:pt x="623226" y="0"/>
                    <a:pt x="690639" y="67413"/>
                    <a:pt x="690639" y="150571"/>
                  </a:cubicBezTo>
                  <a:lnTo>
                    <a:pt x="690639" y="1118339"/>
                  </a:lnTo>
                  <a:cubicBezTo>
                    <a:pt x="690639" y="1158273"/>
                    <a:pt x="674776" y="1196571"/>
                    <a:pt x="646538" y="1224809"/>
                  </a:cubicBezTo>
                  <a:cubicBezTo>
                    <a:pt x="618301" y="1253046"/>
                    <a:pt x="580002" y="1268910"/>
                    <a:pt x="540068" y="1268910"/>
                  </a:cubicBezTo>
                  <a:lnTo>
                    <a:pt x="150571" y="1268910"/>
                  </a:lnTo>
                  <a:cubicBezTo>
                    <a:pt x="110637" y="1268910"/>
                    <a:pt x="72339" y="1253046"/>
                    <a:pt x="44101" y="1224809"/>
                  </a:cubicBezTo>
                  <a:cubicBezTo>
                    <a:pt x="15864" y="1196571"/>
                    <a:pt x="0" y="1158273"/>
                    <a:pt x="0" y="1118339"/>
                  </a:cubicBezTo>
                  <a:lnTo>
                    <a:pt x="0" y="150571"/>
                  </a:lnTo>
                  <a:cubicBezTo>
                    <a:pt x="0" y="110637"/>
                    <a:pt x="15864" y="72339"/>
                    <a:pt x="44101" y="44101"/>
                  </a:cubicBezTo>
                  <a:cubicBezTo>
                    <a:pt x="72339" y="15864"/>
                    <a:pt x="110637" y="0"/>
                    <a:pt x="15057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83F52">
                    <a:alpha val="100000"/>
                  </a:srgbClr>
                </a:gs>
                <a:gs pos="20000">
                  <a:srgbClr val="283E51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283E51">
                    <a:alpha val="100000"/>
                  </a:srgbClr>
                </a:gs>
                <a:gs pos="100000">
                  <a:srgbClr val="283E5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690639" cy="130701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6277268" y="3040963"/>
            <a:ext cx="6518064" cy="9747621"/>
            <a:chOff x="0" y="0"/>
            <a:chExt cx="1716692" cy="256727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716692" cy="2567275"/>
            </a:xfrm>
            <a:custGeom>
              <a:avLst/>
              <a:gdLst/>
              <a:ahLst/>
              <a:cxnLst/>
              <a:rect l="l" t="t" r="r" b="b"/>
              <a:pathLst>
                <a:path w="1716692" h="2567275">
                  <a:moveTo>
                    <a:pt x="60576" y="0"/>
                  </a:moveTo>
                  <a:lnTo>
                    <a:pt x="1656116" y="0"/>
                  </a:lnTo>
                  <a:cubicBezTo>
                    <a:pt x="1689571" y="0"/>
                    <a:pt x="1716692" y="27121"/>
                    <a:pt x="1716692" y="60576"/>
                  </a:cubicBezTo>
                  <a:lnTo>
                    <a:pt x="1716692" y="2506699"/>
                  </a:lnTo>
                  <a:cubicBezTo>
                    <a:pt x="1716692" y="2540154"/>
                    <a:pt x="1689571" y="2567275"/>
                    <a:pt x="1656116" y="2567275"/>
                  </a:cubicBezTo>
                  <a:lnTo>
                    <a:pt x="60576" y="2567275"/>
                  </a:lnTo>
                  <a:cubicBezTo>
                    <a:pt x="27121" y="2567275"/>
                    <a:pt x="0" y="2540154"/>
                    <a:pt x="0" y="2506699"/>
                  </a:cubicBezTo>
                  <a:lnTo>
                    <a:pt x="0" y="60576"/>
                  </a:lnTo>
                  <a:cubicBezTo>
                    <a:pt x="0" y="27121"/>
                    <a:pt x="27121" y="0"/>
                    <a:pt x="60576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83F52">
                    <a:alpha val="100000"/>
                  </a:srgbClr>
                </a:gs>
                <a:gs pos="20000">
                  <a:srgbClr val="283E51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283E51">
                    <a:alpha val="100000"/>
                  </a:srgbClr>
                </a:gs>
                <a:gs pos="100000">
                  <a:srgbClr val="283E5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716692" cy="26053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40796" y="442842"/>
            <a:ext cx="19855508" cy="1158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9"/>
              </a:lnSpc>
            </a:pPr>
            <a:r>
              <a:rPr lang="en-US" sz="3999" b="1">
                <a:solidFill>
                  <a:srgbClr val="263744"/>
                </a:solidFill>
                <a:latin typeface="Inter Bold"/>
                <a:ea typeface="Inter Bold"/>
                <a:cs typeface="Inter Bold"/>
                <a:sym typeface="Inter Bold"/>
              </a:rPr>
              <a:t>                                           WEEK 2, WEEK 3 AND WEEK 4 </a:t>
            </a:r>
          </a:p>
          <a:p>
            <a:pPr algn="l">
              <a:lnSpc>
                <a:spcPts val="1000"/>
              </a:lnSpc>
            </a:pPr>
            <a:endParaRPr lang="en-US" sz="3999" b="1">
              <a:solidFill>
                <a:srgbClr val="263744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algn="l">
              <a:lnSpc>
                <a:spcPts val="3999"/>
              </a:lnSpc>
            </a:pPr>
            <a:r>
              <a:rPr lang="en-US" sz="3999" b="1">
                <a:solidFill>
                  <a:srgbClr val="263744"/>
                </a:solidFill>
                <a:latin typeface="Inter Bold"/>
                <a:ea typeface="Inter Bold"/>
                <a:cs typeface="Inter Bold"/>
                <a:sym typeface="Inter Bold"/>
              </a:rPr>
              <a:t>(Data Cleaning, Sentiment Analysis and Feature Engineering)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36800" y="2078883"/>
            <a:ext cx="17127309" cy="22335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35"/>
              </a:lnSpc>
            </a:pPr>
            <a:r>
              <a:rPr lang="en-US" sz="316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Weeks 2-3 involved sophisticated feature engineering across all data domains. The critical first step required </a:t>
            </a:r>
            <a:r>
              <a:rPr lang="en-US" sz="3167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player key normalisation</a:t>
            </a:r>
            <a:r>
              <a:rPr lang="en-US" sz="3167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to accurately map player identities across disparate data sources with varying naming conventions.</a:t>
            </a:r>
          </a:p>
          <a:p>
            <a:pPr algn="just">
              <a:lnSpc>
                <a:spcPts val="4435"/>
              </a:lnSpc>
            </a:pPr>
            <a:endParaRPr lang="en-US" sz="3167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36800" y="4217199"/>
            <a:ext cx="14232944" cy="4224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67"/>
              </a:lnSpc>
            </a:pPr>
            <a:r>
              <a:rPr lang="en-US" sz="3167" b="1">
                <a:solidFill>
                  <a:srgbClr val="263744"/>
                </a:solidFill>
                <a:latin typeface="Inter Bold"/>
                <a:ea typeface="Inter Bold"/>
                <a:cs typeface="Inter Bold"/>
                <a:sym typeface="Inter Bold"/>
              </a:rPr>
              <a:t>Data Cleaning 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964342" y="4915061"/>
            <a:ext cx="8431328" cy="915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>
                <a:solidFill>
                  <a:srgbClr val="263744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Player Performance - 2,000,00 Rows, 1,80,000 Player Details, 138 Features For Each Player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964342" y="6209157"/>
            <a:ext cx="7483500" cy="915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>
                <a:solidFill>
                  <a:srgbClr val="263744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Injury Dataset, 70% Matches Found With Player Performance Dataset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36800" y="7524242"/>
            <a:ext cx="14232944" cy="8215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167"/>
              </a:lnSpc>
            </a:pPr>
            <a:r>
              <a:rPr lang="en-US" sz="3167" b="1">
                <a:solidFill>
                  <a:srgbClr val="263744"/>
                </a:solidFill>
                <a:latin typeface="Inter Bold"/>
                <a:ea typeface="Inter Bold"/>
                <a:cs typeface="Inter Bold"/>
                <a:sym typeface="Inter Bold"/>
              </a:rPr>
              <a:t>Feature Engineering :</a:t>
            </a:r>
          </a:p>
          <a:p>
            <a:pPr algn="l">
              <a:lnSpc>
                <a:spcPts val="3167"/>
              </a:lnSpc>
            </a:pPr>
            <a:endParaRPr lang="en-US" sz="3167" b="1">
              <a:solidFill>
                <a:srgbClr val="263744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2964342" y="8178032"/>
            <a:ext cx="11310655" cy="915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>
                <a:solidFill>
                  <a:srgbClr val="263744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Data Size - Approximately 90,000 records were used for training the time-series models.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964342" y="9191625"/>
            <a:ext cx="12852951" cy="9150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>
                <a:solidFill>
                  <a:srgbClr val="263744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Public Perception - Sentiment Score, numeric score quantifying the average public perception/buzz derived from social media data.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7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533439"/>
            <a:ext cx="4832283" cy="3432592"/>
            <a:chOff x="0" y="0"/>
            <a:chExt cx="1384316" cy="98334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84316" cy="983343"/>
            </a:xfrm>
            <a:custGeom>
              <a:avLst/>
              <a:gdLst/>
              <a:ahLst/>
              <a:cxnLst/>
              <a:rect l="l" t="t" r="r" b="b"/>
              <a:pathLst>
                <a:path w="1384316" h="983343">
                  <a:moveTo>
                    <a:pt x="48064" y="0"/>
                  </a:moveTo>
                  <a:lnTo>
                    <a:pt x="1336252" y="0"/>
                  </a:lnTo>
                  <a:cubicBezTo>
                    <a:pt x="1362797" y="0"/>
                    <a:pt x="1384316" y="21519"/>
                    <a:pt x="1384316" y="48064"/>
                  </a:cubicBezTo>
                  <a:lnTo>
                    <a:pt x="1384316" y="935279"/>
                  </a:lnTo>
                  <a:cubicBezTo>
                    <a:pt x="1384316" y="948026"/>
                    <a:pt x="1379252" y="960252"/>
                    <a:pt x="1370238" y="969265"/>
                  </a:cubicBezTo>
                  <a:cubicBezTo>
                    <a:pt x="1361224" y="978279"/>
                    <a:pt x="1348999" y="983343"/>
                    <a:pt x="1336252" y="983343"/>
                  </a:cubicBezTo>
                  <a:lnTo>
                    <a:pt x="48064" y="983343"/>
                  </a:lnTo>
                  <a:cubicBezTo>
                    <a:pt x="21519" y="983343"/>
                    <a:pt x="0" y="961824"/>
                    <a:pt x="0" y="935279"/>
                  </a:cubicBezTo>
                  <a:lnTo>
                    <a:pt x="0" y="48064"/>
                  </a:lnTo>
                  <a:cubicBezTo>
                    <a:pt x="0" y="35316"/>
                    <a:pt x="5064" y="23091"/>
                    <a:pt x="14078" y="14078"/>
                  </a:cubicBezTo>
                  <a:cubicBezTo>
                    <a:pt x="23091" y="5064"/>
                    <a:pt x="35316" y="0"/>
                    <a:pt x="48064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384316" cy="1021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727858" y="1533439"/>
            <a:ext cx="4832283" cy="3432592"/>
            <a:chOff x="0" y="0"/>
            <a:chExt cx="1384316" cy="98334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84316" cy="983343"/>
            </a:xfrm>
            <a:custGeom>
              <a:avLst/>
              <a:gdLst/>
              <a:ahLst/>
              <a:cxnLst/>
              <a:rect l="l" t="t" r="r" b="b"/>
              <a:pathLst>
                <a:path w="1384316" h="983343">
                  <a:moveTo>
                    <a:pt x="48064" y="0"/>
                  </a:moveTo>
                  <a:lnTo>
                    <a:pt x="1336252" y="0"/>
                  </a:lnTo>
                  <a:cubicBezTo>
                    <a:pt x="1362797" y="0"/>
                    <a:pt x="1384316" y="21519"/>
                    <a:pt x="1384316" y="48064"/>
                  </a:cubicBezTo>
                  <a:lnTo>
                    <a:pt x="1384316" y="935279"/>
                  </a:lnTo>
                  <a:cubicBezTo>
                    <a:pt x="1384316" y="948026"/>
                    <a:pt x="1379252" y="960252"/>
                    <a:pt x="1370238" y="969265"/>
                  </a:cubicBezTo>
                  <a:cubicBezTo>
                    <a:pt x="1361224" y="978279"/>
                    <a:pt x="1348999" y="983343"/>
                    <a:pt x="1336252" y="983343"/>
                  </a:cubicBezTo>
                  <a:lnTo>
                    <a:pt x="48064" y="983343"/>
                  </a:lnTo>
                  <a:cubicBezTo>
                    <a:pt x="21519" y="983343"/>
                    <a:pt x="0" y="961824"/>
                    <a:pt x="0" y="935279"/>
                  </a:cubicBezTo>
                  <a:lnTo>
                    <a:pt x="0" y="48064"/>
                  </a:lnTo>
                  <a:cubicBezTo>
                    <a:pt x="0" y="35316"/>
                    <a:pt x="5064" y="23091"/>
                    <a:pt x="14078" y="14078"/>
                  </a:cubicBezTo>
                  <a:cubicBezTo>
                    <a:pt x="23091" y="5064"/>
                    <a:pt x="35316" y="0"/>
                    <a:pt x="48064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384316" cy="102144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357273" y="1524029"/>
            <a:ext cx="4832283" cy="3442002"/>
            <a:chOff x="0" y="0"/>
            <a:chExt cx="1384316" cy="98603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384316" cy="986038"/>
            </a:xfrm>
            <a:custGeom>
              <a:avLst/>
              <a:gdLst/>
              <a:ahLst/>
              <a:cxnLst/>
              <a:rect l="l" t="t" r="r" b="b"/>
              <a:pathLst>
                <a:path w="1384316" h="986038">
                  <a:moveTo>
                    <a:pt x="48064" y="0"/>
                  </a:moveTo>
                  <a:lnTo>
                    <a:pt x="1336252" y="0"/>
                  </a:lnTo>
                  <a:cubicBezTo>
                    <a:pt x="1362797" y="0"/>
                    <a:pt x="1384316" y="21519"/>
                    <a:pt x="1384316" y="48064"/>
                  </a:cubicBezTo>
                  <a:lnTo>
                    <a:pt x="1384316" y="937975"/>
                  </a:lnTo>
                  <a:cubicBezTo>
                    <a:pt x="1384316" y="964520"/>
                    <a:pt x="1362797" y="986038"/>
                    <a:pt x="1336252" y="986038"/>
                  </a:cubicBezTo>
                  <a:lnTo>
                    <a:pt x="48064" y="986038"/>
                  </a:lnTo>
                  <a:cubicBezTo>
                    <a:pt x="35316" y="986038"/>
                    <a:pt x="23091" y="980975"/>
                    <a:pt x="14078" y="971961"/>
                  </a:cubicBezTo>
                  <a:cubicBezTo>
                    <a:pt x="5064" y="962947"/>
                    <a:pt x="0" y="950722"/>
                    <a:pt x="0" y="937975"/>
                  </a:cubicBezTo>
                  <a:lnTo>
                    <a:pt x="0" y="48064"/>
                  </a:lnTo>
                  <a:cubicBezTo>
                    <a:pt x="0" y="35316"/>
                    <a:pt x="5064" y="23091"/>
                    <a:pt x="14078" y="14078"/>
                  </a:cubicBezTo>
                  <a:cubicBezTo>
                    <a:pt x="23091" y="5064"/>
                    <a:pt x="35316" y="0"/>
                    <a:pt x="48064" y="0"/>
                  </a:cubicBezTo>
                  <a:close/>
                </a:path>
              </a:pathLst>
            </a:custGeom>
            <a:solidFill>
              <a:srgbClr val="6489A8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384316" cy="10241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1424675" y="465958"/>
            <a:ext cx="15438650" cy="943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7"/>
              </a:lnSpc>
            </a:pPr>
            <a:r>
              <a:rPr lang="en-US" sz="3607" b="1">
                <a:solidFill>
                  <a:srgbClr val="E9EBED"/>
                </a:solidFill>
                <a:latin typeface="Inter Bold"/>
                <a:ea typeface="Inter Bold"/>
                <a:cs typeface="Inter Bold"/>
                <a:sym typeface="Inter Bold"/>
              </a:rPr>
              <a:t>WEEK 5 </a:t>
            </a:r>
            <a:r>
              <a:rPr lang="en-US" sz="3607">
                <a:solidFill>
                  <a:srgbClr val="E9EBED"/>
                </a:solidFill>
                <a:latin typeface="Inter"/>
                <a:ea typeface="Inter"/>
                <a:cs typeface="Inter"/>
                <a:sym typeface="Inter"/>
              </a:rPr>
              <a:t>(</a:t>
            </a:r>
            <a:r>
              <a:rPr lang="en-US" sz="3607" b="1">
                <a:solidFill>
                  <a:srgbClr val="E9EBED"/>
                </a:solidFill>
                <a:latin typeface="Inter Bold"/>
                <a:ea typeface="Inter Bold"/>
                <a:cs typeface="Inter Bold"/>
                <a:sym typeface="Inter Bold"/>
              </a:rPr>
              <a:t>Model Development and Time Series)</a:t>
            </a:r>
          </a:p>
          <a:p>
            <a:pPr algn="ctr">
              <a:lnSpc>
                <a:spcPts val="3607"/>
              </a:lnSpc>
            </a:pPr>
            <a:endParaRPr lang="en-US" sz="3607" b="1">
              <a:solidFill>
                <a:srgbClr val="E9EBED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262582" y="1736346"/>
            <a:ext cx="4122251" cy="1372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600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Data Preparation and Sequencing</a:t>
            </a:r>
          </a:p>
          <a:p>
            <a:pPr algn="ctr">
              <a:lnSpc>
                <a:spcPts val="3640"/>
              </a:lnSpc>
            </a:pPr>
            <a:endParaRPr lang="en-US" sz="2600" b="1">
              <a:solidFill>
                <a:srgbClr val="FFFFFF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7120150" y="1760882"/>
            <a:ext cx="4143204" cy="879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Multivariate LSTM Model</a:t>
            </a:r>
          </a:p>
          <a:p>
            <a:pPr algn="ctr">
              <a:lnSpc>
                <a:spcPts val="3499"/>
              </a:lnSpc>
            </a:pPr>
            <a:endParaRPr lang="en-US" sz="2499" b="1">
              <a:solidFill>
                <a:srgbClr val="FFFFFF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2901381" y="1760882"/>
            <a:ext cx="3744068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Dataset Finalisation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4361864" y="9782848"/>
            <a:ext cx="9586380" cy="2409157"/>
            <a:chOff x="0" y="0"/>
            <a:chExt cx="2524808" cy="63451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2524808" cy="634510"/>
            </a:xfrm>
            <a:custGeom>
              <a:avLst/>
              <a:gdLst/>
              <a:ahLst/>
              <a:cxnLst/>
              <a:rect l="l" t="t" r="r" b="b"/>
              <a:pathLst>
                <a:path w="2524808" h="634510">
                  <a:moveTo>
                    <a:pt x="41187" y="0"/>
                  </a:moveTo>
                  <a:lnTo>
                    <a:pt x="2483620" y="0"/>
                  </a:lnTo>
                  <a:cubicBezTo>
                    <a:pt x="2506368" y="0"/>
                    <a:pt x="2524808" y="18440"/>
                    <a:pt x="2524808" y="41187"/>
                  </a:cubicBezTo>
                  <a:lnTo>
                    <a:pt x="2524808" y="593323"/>
                  </a:lnTo>
                  <a:cubicBezTo>
                    <a:pt x="2524808" y="604247"/>
                    <a:pt x="2520469" y="614723"/>
                    <a:pt x="2512744" y="622447"/>
                  </a:cubicBezTo>
                  <a:cubicBezTo>
                    <a:pt x="2505020" y="630171"/>
                    <a:pt x="2494544" y="634510"/>
                    <a:pt x="2483620" y="634510"/>
                  </a:cubicBezTo>
                  <a:lnTo>
                    <a:pt x="41187" y="634510"/>
                  </a:lnTo>
                  <a:cubicBezTo>
                    <a:pt x="18440" y="634510"/>
                    <a:pt x="0" y="616070"/>
                    <a:pt x="0" y="593323"/>
                  </a:cubicBezTo>
                  <a:lnTo>
                    <a:pt x="0" y="41187"/>
                  </a:lnTo>
                  <a:cubicBezTo>
                    <a:pt x="0" y="18440"/>
                    <a:pt x="18440" y="0"/>
                    <a:pt x="41187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D607D">
                    <a:alpha val="100000"/>
                  </a:srgbClr>
                </a:gs>
                <a:gs pos="20000">
                  <a:srgbClr val="3D607D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3D607D">
                    <a:alpha val="100000"/>
                  </a:srgbClr>
                </a:gs>
                <a:gs pos="100000">
                  <a:srgbClr val="3D607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2524808" cy="67261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1227887" y="2861403"/>
            <a:ext cx="4433910" cy="2211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The multivariate, scaled, and imputed dataset, player_features_model_all_imputed.csv (90000 rows), created in the previous phase, was loaded for model training</a:t>
            </a:r>
          </a:p>
          <a:p>
            <a:pPr algn="ctr">
              <a:lnSpc>
                <a:spcPts val="2520"/>
              </a:lnSpc>
            </a:pPr>
            <a:endParaRPr lang="en-US" sz="1800" b="1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7042046" y="3121435"/>
            <a:ext cx="4299413" cy="1682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3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Total Parameters: 32,051 total parameters are trainable.</a:t>
            </a:r>
          </a:p>
          <a:p>
            <a:pPr algn="ctr">
              <a:lnSpc>
                <a:spcPts val="3359"/>
              </a:lnSpc>
            </a:pPr>
            <a:endParaRPr lang="en-US" sz="2399" b="1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13276146" y="2480978"/>
            <a:ext cx="3105660" cy="25921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51"/>
              </a:lnSpc>
            </a:pPr>
            <a:r>
              <a:rPr lang="en-US" sz="1822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Generated player_features_model_all_imputed.csv containing 90,000 player records with complete feature coverage ready for model training.</a:t>
            </a:r>
          </a:p>
          <a:p>
            <a:pPr algn="ctr">
              <a:lnSpc>
                <a:spcPts val="2551"/>
              </a:lnSpc>
            </a:pPr>
            <a:endParaRPr lang="en-US" sz="1822" b="1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472427" y="5644790"/>
            <a:ext cx="15438650" cy="943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07"/>
              </a:lnSpc>
            </a:pPr>
            <a:r>
              <a:rPr lang="en-US" sz="3607" b="1">
                <a:solidFill>
                  <a:srgbClr val="E9EBED"/>
                </a:solidFill>
                <a:latin typeface="Inter Bold"/>
                <a:ea typeface="Inter Bold"/>
                <a:cs typeface="Inter Bold"/>
                <a:sym typeface="Inter Bold"/>
              </a:rPr>
              <a:t>Multivariate LSTM Baseline Architecture</a:t>
            </a:r>
          </a:p>
          <a:p>
            <a:pPr algn="ctr">
              <a:lnSpc>
                <a:spcPts val="3607"/>
              </a:lnSpc>
            </a:pPr>
            <a:endParaRPr lang="en-US" sz="3607" b="1">
              <a:solidFill>
                <a:srgbClr val="E9EBED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378709" y="6515257"/>
            <a:ext cx="7966308" cy="1778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Weeks 5 established the baseline sequential deep learning model. The </a:t>
            </a:r>
            <a:r>
              <a:rPr lang="en-US" sz="20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Multivariate LSTM architecture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employed a three-timestep lookback window (n_steps=3) to capture career progression patterns.</a:t>
            </a:r>
          </a:p>
          <a:p>
            <a:pPr algn="just">
              <a:lnSpc>
                <a:spcPts val="2800"/>
              </a:lnSpc>
            </a:pPr>
            <a:endParaRPr lang="en-US" sz="2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9965089" y="6505641"/>
            <a:ext cx="7966308" cy="1778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Input features included xG, assists, injury_count, total_days_out, and avg_market_value. This temporal structure enables the model to learn from trajectory and momentum, not just static snapshots.</a:t>
            </a:r>
          </a:p>
          <a:p>
            <a:pPr algn="just">
              <a:lnSpc>
                <a:spcPts val="2800"/>
              </a:lnSpc>
            </a:pPr>
            <a:endParaRPr lang="en-US" sz="2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028700" y="8779032"/>
            <a:ext cx="16160856" cy="1073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Baseline Performance:</a:t>
            </a:r>
            <a:r>
              <a:rPr lang="en-US" sz="20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Initial validation RMSE (normalised) of 0.3334 established the starting benchmark for optimisation efforts.</a:t>
            </a:r>
          </a:p>
          <a:p>
            <a:pPr algn="ctr">
              <a:lnSpc>
                <a:spcPts val="2800"/>
              </a:lnSpc>
            </a:pPr>
            <a:endParaRPr lang="en-US" sz="20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7241803" y="3287778"/>
            <a:ext cx="2092393" cy="5146030"/>
            <a:chOff x="0" y="0"/>
            <a:chExt cx="551083" cy="1355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51083" cy="1355333"/>
            </a:xfrm>
            <a:custGeom>
              <a:avLst/>
              <a:gdLst/>
              <a:ahLst/>
              <a:cxnLst/>
              <a:rect l="l" t="t" r="r" b="b"/>
              <a:pathLst>
                <a:path w="551083" h="1355333">
                  <a:moveTo>
                    <a:pt x="188702" y="0"/>
                  </a:moveTo>
                  <a:lnTo>
                    <a:pt x="362381" y="0"/>
                  </a:lnTo>
                  <a:cubicBezTo>
                    <a:pt x="466598" y="0"/>
                    <a:pt x="551083" y="84485"/>
                    <a:pt x="551083" y="188702"/>
                  </a:cubicBezTo>
                  <a:lnTo>
                    <a:pt x="551083" y="1166631"/>
                  </a:lnTo>
                  <a:cubicBezTo>
                    <a:pt x="551083" y="1216678"/>
                    <a:pt x="531202" y="1264675"/>
                    <a:pt x="495814" y="1300064"/>
                  </a:cubicBezTo>
                  <a:cubicBezTo>
                    <a:pt x="460425" y="1335452"/>
                    <a:pt x="412428" y="1355333"/>
                    <a:pt x="362381" y="1355333"/>
                  </a:cubicBezTo>
                  <a:lnTo>
                    <a:pt x="188702" y="1355333"/>
                  </a:lnTo>
                  <a:cubicBezTo>
                    <a:pt x="84485" y="1355333"/>
                    <a:pt x="0" y="1270848"/>
                    <a:pt x="0" y="1166631"/>
                  </a:cubicBezTo>
                  <a:lnTo>
                    <a:pt x="0" y="188702"/>
                  </a:lnTo>
                  <a:cubicBezTo>
                    <a:pt x="0" y="84485"/>
                    <a:pt x="84485" y="0"/>
                    <a:pt x="188702" y="0"/>
                  </a:cubicBezTo>
                  <a:close/>
                </a:path>
              </a:pathLst>
            </a:custGeom>
            <a:solidFill>
              <a:srgbClr val="84A2BB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551083" cy="1393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7634752" y="2913847"/>
            <a:ext cx="2092393" cy="5893892"/>
            <a:chOff x="0" y="0"/>
            <a:chExt cx="551083" cy="1552301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551083" cy="1552301"/>
            </a:xfrm>
            <a:custGeom>
              <a:avLst/>
              <a:gdLst/>
              <a:ahLst/>
              <a:cxnLst/>
              <a:rect l="l" t="t" r="r" b="b"/>
              <a:pathLst>
                <a:path w="551083" h="1552301">
                  <a:moveTo>
                    <a:pt x="188702" y="0"/>
                  </a:moveTo>
                  <a:lnTo>
                    <a:pt x="362381" y="0"/>
                  </a:lnTo>
                  <a:cubicBezTo>
                    <a:pt x="466598" y="0"/>
                    <a:pt x="551083" y="84485"/>
                    <a:pt x="551083" y="188702"/>
                  </a:cubicBezTo>
                  <a:lnTo>
                    <a:pt x="551083" y="1363599"/>
                  </a:lnTo>
                  <a:cubicBezTo>
                    <a:pt x="551083" y="1467816"/>
                    <a:pt x="466598" y="1552301"/>
                    <a:pt x="362381" y="1552301"/>
                  </a:cubicBezTo>
                  <a:lnTo>
                    <a:pt x="188702" y="1552301"/>
                  </a:lnTo>
                  <a:cubicBezTo>
                    <a:pt x="138655" y="1552301"/>
                    <a:pt x="90658" y="1532420"/>
                    <a:pt x="55269" y="1497031"/>
                  </a:cubicBezTo>
                  <a:cubicBezTo>
                    <a:pt x="19881" y="1461643"/>
                    <a:pt x="0" y="1413646"/>
                    <a:pt x="0" y="1363599"/>
                  </a:cubicBezTo>
                  <a:lnTo>
                    <a:pt x="0" y="188702"/>
                  </a:lnTo>
                  <a:cubicBezTo>
                    <a:pt x="0" y="84485"/>
                    <a:pt x="84485" y="0"/>
                    <a:pt x="18870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83F52">
                    <a:alpha val="100000"/>
                  </a:srgbClr>
                </a:gs>
                <a:gs pos="20000">
                  <a:srgbClr val="283E51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283E51">
                    <a:alpha val="100000"/>
                  </a:srgbClr>
                </a:gs>
                <a:gs pos="100000">
                  <a:srgbClr val="283E5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551083" cy="15904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965400" y="3287778"/>
            <a:ext cx="2092393" cy="5146030"/>
            <a:chOff x="0" y="0"/>
            <a:chExt cx="551083" cy="135533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551083" cy="1355333"/>
            </a:xfrm>
            <a:custGeom>
              <a:avLst/>
              <a:gdLst/>
              <a:ahLst/>
              <a:cxnLst/>
              <a:rect l="l" t="t" r="r" b="b"/>
              <a:pathLst>
                <a:path w="551083" h="1355333">
                  <a:moveTo>
                    <a:pt x="188702" y="0"/>
                  </a:moveTo>
                  <a:lnTo>
                    <a:pt x="362381" y="0"/>
                  </a:lnTo>
                  <a:cubicBezTo>
                    <a:pt x="466598" y="0"/>
                    <a:pt x="551083" y="84485"/>
                    <a:pt x="551083" y="188702"/>
                  </a:cubicBezTo>
                  <a:lnTo>
                    <a:pt x="551083" y="1166631"/>
                  </a:lnTo>
                  <a:cubicBezTo>
                    <a:pt x="551083" y="1216678"/>
                    <a:pt x="531202" y="1264675"/>
                    <a:pt x="495814" y="1300064"/>
                  </a:cubicBezTo>
                  <a:cubicBezTo>
                    <a:pt x="460425" y="1335452"/>
                    <a:pt x="412428" y="1355333"/>
                    <a:pt x="362381" y="1355333"/>
                  </a:cubicBezTo>
                  <a:lnTo>
                    <a:pt x="188702" y="1355333"/>
                  </a:lnTo>
                  <a:cubicBezTo>
                    <a:pt x="84485" y="1355333"/>
                    <a:pt x="0" y="1270848"/>
                    <a:pt x="0" y="1166631"/>
                  </a:cubicBezTo>
                  <a:lnTo>
                    <a:pt x="0" y="188702"/>
                  </a:lnTo>
                  <a:cubicBezTo>
                    <a:pt x="0" y="84485"/>
                    <a:pt x="84485" y="0"/>
                    <a:pt x="188702" y="0"/>
                  </a:cubicBezTo>
                  <a:close/>
                </a:path>
              </a:pathLst>
            </a:custGeom>
            <a:solidFill>
              <a:srgbClr val="84A2BB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551083" cy="1393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-1415886" y="2913847"/>
            <a:ext cx="2092393" cy="5893892"/>
            <a:chOff x="0" y="0"/>
            <a:chExt cx="551083" cy="15523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551083" cy="1552301"/>
            </a:xfrm>
            <a:custGeom>
              <a:avLst/>
              <a:gdLst/>
              <a:ahLst/>
              <a:cxnLst/>
              <a:rect l="l" t="t" r="r" b="b"/>
              <a:pathLst>
                <a:path w="551083" h="1552301">
                  <a:moveTo>
                    <a:pt x="188702" y="0"/>
                  </a:moveTo>
                  <a:lnTo>
                    <a:pt x="362381" y="0"/>
                  </a:lnTo>
                  <a:cubicBezTo>
                    <a:pt x="466598" y="0"/>
                    <a:pt x="551083" y="84485"/>
                    <a:pt x="551083" y="188702"/>
                  </a:cubicBezTo>
                  <a:lnTo>
                    <a:pt x="551083" y="1363599"/>
                  </a:lnTo>
                  <a:cubicBezTo>
                    <a:pt x="551083" y="1467816"/>
                    <a:pt x="466598" y="1552301"/>
                    <a:pt x="362381" y="1552301"/>
                  </a:cubicBezTo>
                  <a:lnTo>
                    <a:pt x="188702" y="1552301"/>
                  </a:lnTo>
                  <a:cubicBezTo>
                    <a:pt x="138655" y="1552301"/>
                    <a:pt x="90658" y="1532420"/>
                    <a:pt x="55269" y="1497031"/>
                  </a:cubicBezTo>
                  <a:cubicBezTo>
                    <a:pt x="19881" y="1461643"/>
                    <a:pt x="0" y="1413646"/>
                    <a:pt x="0" y="1363599"/>
                  </a:cubicBezTo>
                  <a:lnTo>
                    <a:pt x="0" y="188702"/>
                  </a:lnTo>
                  <a:cubicBezTo>
                    <a:pt x="0" y="84485"/>
                    <a:pt x="84485" y="0"/>
                    <a:pt x="18870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83F52">
                    <a:alpha val="100000"/>
                  </a:srgbClr>
                </a:gs>
                <a:gs pos="20000">
                  <a:srgbClr val="283E51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283E51">
                    <a:alpha val="100000"/>
                  </a:srgbClr>
                </a:gs>
                <a:gs pos="100000">
                  <a:srgbClr val="283E5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551083" cy="15904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-1497471" y="9557758"/>
            <a:ext cx="21282941" cy="1594069"/>
            <a:chOff x="0" y="0"/>
            <a:chExt cx="5605384" cy="419837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5605384" cy="419837"/>
            </a:xfrm>
            <a:custGeom>
              <a:avLst/>
              <a:gdLst/>
              <a:ahLst/>
              <a:cxnLst/>
              <a:rect l="l" t="t" r="r" b="b"/>
              <a:pathLst>
                <a:path w="5605384" h="419837">
                  <a:moveTo>
                    <a:pt x="18552" y="0"/>
                  </a:moveTo>
                  <a:lnTo>
                    <a:pt x="5586832" y="0"/>
                  </a:lnTo>
                  <a:cubicBezTo>
                    <a:pt x="5597078" y="0"/>
                    <a:pt x="5605384" y="8306"/>
                    <a:pt x="5605384" y="18552"/>
                  </a:cubicBezTo>
                  <a:lnTo>
                    <a:pt x="5605384" y="401285"/>
                  </a:lnTo>
                  <a:cubicBezTo>
                    <a:pt x="5605384" y="406206"/>
                    <a:pt x="5603429" y="410924"/>
                    <a:pt x="5599950" y="414403"/>
                  </a:cubicBezTo>
                  <a:cubicBezTo>
                    <a:pt x="5596471" y="417883"/>
                    <a:pt x="5591752" y="419837"/>
                    <a:pt x="5586832" y="419837"/>
                  </a:cubicBezTo>
                  <a:lnTo>
                    <a:pt x="18552" y="419837"/>
                  </a:lnTo>
                  <a:cubicBezTo>
                    <a:pt x="8306" y="419837"/>
                    <a:pt x="0" y="411531"/>
                    <a:pt x="0" y="401285"/>
                  </a:cubicBezTo>
                  <a:lnTo>
                    <a:pt x="0" y="18552"/>
                  </a:lnTo>
                  <a:cubicBezTo>
                    <a:pt x="0" y="8306"/>
                    <a:pt x="8306" y="0"/>
                    <a:pt x="1855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283F52">
                    <a:alpha val="100000"/>
                  </a:srgbClr>
                </a:gs>
                <a:gs pos="20000">
                  <a:srgbClr val="283E51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283E51">
                    <a:alpha val="100000"/>
                  </a:srgbClr>
                </a:gs>
                <a:gs pos="100000">
                  <a:srgbClr val="283E51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0" y="-38100"/>
              <a:ext cx="5605384" cy="45793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2749959" y="438471"/>
            <a:ext cx="18532033" cy="59022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99"/>
              </a:lnSpc>
            </a:pPr>
            <a:r>
              <a:rPr lang="en-US" sz="2299" b="1">
                <a:solidFill>
                  <a:srgbClr val="263744"/>
                </a:solidFill>
                <a:latin typeface="Inter Bold"/>
                <a:ea typeface="Inter Bold"/>
                <a:cs typeface="Inter Bold"/>
                <a:sym typeface="Inter Bold"/>
              </a:rPr>
              <a:t>WEEK 6 (Multivariate Time-Series Forecasting and Ensemble Modeling)</a:t>
            </a:r>
          </a:p>
          <a:p>
            <a:pPr algn="l">
              <a:lnSpc>
                <a:spcPts val="2299"/>
              </a:lnSpc>
            </a:pPr>
            <a:endParaRPr lang="en-US" sz="2299" b="1">
              <a:solidFill>
                <a:srgbClr val="263744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84928" y="1174421"/>
            <a:ext cx="18804583" cy="720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Week 6 conducted rigorous comparison between the sequential LSTM approach and a static ensemble model combining multiple algorithms.</a:t>
            </a:r>
          </a:p>
          <a:p>
            <a:pPr algn="l">
              <a:lnSpc>
                <a:spcPts val="2800"/>
              </a:lnSpc>
            </a:pPr>
            <a:endParaRPr lang="en-US" sz="20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5196994" y="2038021"/>
            <a:ext cx="8780451" cy="44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>
                <a:solidFill>
                  <a:srgbClr val="263744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Model Performance (Normalised RMSE)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93693" y="3006725"/>
            <a:ext cx="15503758" cy="2482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 ensemble model's marginal advantage demonstrated that sophisticated static approaches could still compete effectively, establishing 0.3334</a:t>
            </a:r>
            <a:r>
              <a:rPr lang="en-US" sz="2000" b="1" dirty="0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RMSE</a:t>
            </a:r>
            <a:r>
              <a:rPr lang="en-US" sz="2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as the definitive optimization target. Despite lacking temporal awareness, the ensemble architecture—likely powered by </a:t>
            </a:r>
            <a:r>
              <a:rPr lang="en-US" sz="2000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XGBoost</a:t>
            </a:r>
            <a:r>
              <a:rPr lang="en-US" sz="2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—was able to extract meaningful patterns from cross-sectional features such as injury severity, performance aggregates, and sentiment scores. Its ability to model non-linear relationships and feature interactions gave it a robust baseline performance, setting a high bar for sequential models to surpass.</a:t>
            </a:r>
          </a:p>
          <a:p>
            <a:pPr algn="just">
              <a:lnSpc>
                <a:spcPts val="2800"/>
              </a:lnSpc>
            </a:pPr>
            <a:endParaRPr lang="en-US" sz="2000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393693" y="5718175"/>
            <a:ext cx="7033121" cy="3540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Consequently, the 0.3334</a:t>
            </a:r>
            <a:r>
              <a:rPr lang="en-US" sz="20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 RMSE</a:t>
            </a: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became not just a benchmark, but a strategic threshold. It framed the Week 7 tuning phase as a focused effort to prove that temporal modeling could deliver superior generalization and predictive power. The challenge was no longer just to build a working LSTM—it was to build one that could </a:t>
            </a:r>
            <a:r>
              <a:rPr lang="en-US" sz="2000" b="1">
                <a:solidFill>
                  <a:srgbClr val="000000"/>
                </a:solidFill>
                <a:latin typeface="Poppins Bold"/>
                <a:ea typeface="Poppins Bold"/>
                <a:cs typeface="Poppins Bold"/>
                <a:sym typeface="Poppins Bold"/>
              </a:rPr>
              <a:t>outperform a well-optimized static model</a:t>
            </a: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, thereby justifying the added complexity and computational cost of deep learning.</a:t>
            </a:r>
          </a:p>
          <a:p>
            <a:pPr algn="just">
              <a:lnSpc>
                <a:spcPts val="2800"/>
              </a:lnSpc>
            </a:pPr>
            <a:endParaRPr lang="en-US" sz="20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FFDB7F95-682D-E269-EB7C-D8AC9AD015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2231" y="5525217"/>
            <a:ext cx="8463098" cy="317304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916409" y="0"/>
            <a:ext cx="8339248" cy="10287000"/>
            <a:chOff x="0" y="0"/>
            <a:chExt cx="2494268" cy="30768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94268" cy="3076840"/>
            </a:xfrm>
            <a:custGeom>
              <a:avLst/>
              <a:gdLst/>
              <a:ahLst/>
              <a:cxnLst/>
              <a:rect l="l" t="t" r="r" b="b"/>
              <a:pathLst>
                <a:path w="2494268" h="3076840">
                  <a:moveTo>
                    <a:pt x="37135" y="0"/>
                  </a:moveTo>
                  <a:lnTo>
                    <a:pt x="2457133" y="0"/>
                  </a:lnTo>
                  <a:cubicBezTo>
                    <a:pt x="2477642" y="0"/>
                    <a:pt x="2494268" y="16626"/>
                    <a:pt x="2494268" y="37135"/>
                  </a:cubicBezTo>
                  <a:lnTo>
                    <a:pt x="2494268" y="3039705"/>
                  </a:lnTo>
                  <a:cubicBezTo>
                    <a:pt x="2494268" y="3049554"/>
                    <a:pt x="2490355" y="3059000"/>
                    <a:pt x="2483391" y="3065964"/>
                  </a:cubicBezTo>
                  <a:cubicBezTo>
                    <a:pt x="2476427" y="3072928"/>
                    <a:pt x="2466982" y="3076840"/>
                    <a:pt x="2457133" y="3076840"/>
                  </a:cubicBezTo>
                  <a:lnTo>
                    <a:pt x="37135" y="3076840"/>
                  </a:lnTo>
                  <a:cubicBezTo>
                    <a:pt x="27286" y="3076840"/>
                    <a:pt x="17841" y="3072928"/>
                    <a:pt x="10877" y="3065964"/>
                  </a:cubicBezTo>
                  <a:cubicBezTo>
                    <a:pt x="3912" y="3059000"/>
                    <a:pt x="0" y="3049554"/>
                    <a:pt x="0" y="3039705"/>
                  </a:cubicBezTo>
                  <a:lnTo>
                    <a:pt x="0" y="37135"/>
                  </a:lnTo>
                  <a:cubicBezTo>
                    <a:pt x="0" y="16626"/>
                    <a:pt x="16626" y="0"/>
                    <a:pt x="37135" y="0"/>
                  </a:cubicBezTo>
                  <a:close/>
                </a:path>
              </a:pathLst>
            </a:custGeom>
            <a:solidFill>
              <a:srgbClr val="26374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494268" cy="31149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aphicFrame>
        <p:nvGraphicFramePr>
          <p:cNvPr id="5" name="Table 5"/>
          <p:cNvGraphicFramePr>
            <a:graphicFrameLocks noGrp="1"/>
          </p:cNvGraphicFramePr>
          <p:nvPr/>
        </p:nvGraphicFramePr>
        <p:xfrm>
          <a:off x="10257672" y="1035082"/>
          <a:ext cx="7656721" cy="3998608"/>
        </p:xfrm>
        <a:graphic>
          <a:graphicData uri="http://schemas.openxmlformats.org/drawingml/2006/table">
            <a:tbl>
              <a:tblPr/>
              <a:tblGrid>
                <a:gridCol w="2320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0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158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413645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 b="1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Metric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Score (Normalized Scale)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Interpretation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7230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Root Mean Squared Error (RMSE)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0.1166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The standard deviation of the error on the scaled data was minimized to 0.1166.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12663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Mean Absolute Error (MAE)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0.0923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r>
                        <a:rPr lang="en-US" sz="12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The average absolute prediction error on the scaled data.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TextBox 6"/>
          <p:cNvSpPr txBox="1"/>
          <p:nvPr/>
        </p:nvSpPr>
        <p:spPr>
          <a:xfrm>
            <a:off x="10400547" y="398005"/>
            <a:ext cx="9046529" cy="312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61"/>
              </a:lnSpc>
            </a:pPr>
            <a:r>
              <a:rPr lang="en-US" sz="1758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Before : Scores on the Normalized Scale (For Training and Tuning)</a:t>
            </a:r>
          </a:p>
        </p:txBody>
      </p:sp>
      <p:graphicFrame>
        <p:nvGraphicFramePr>
          <p:cNvPr id="7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0966962"/>
              </p:ext>
            </p:extLst>
          </p:nvPr>
        </p:nvGraphicFramePr>
        <p:xfrm>
          <a:off x="10257672" y="5840140"/>
          <a:ext cx="7656723" cy="4229100"/>
        </p:xfrm>
        <a:graphic>
          <a:graphicData uri="http://schemas.openxmlformats.org/drawingml/2006/table">
            <a:tbl>
              <a:tblPr/>
              <a:tblGrid>
                <a:gridCol w="255224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522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522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95721">
                <a:tc>
                  <a:txBody>
                    <a:bodyPr/>
                    <a:lstStyle/>
                    <a:p>
                      <a:pPr algn="ctr">
                        <a:lnSpc>
                          <a:spcPts val="2659"/>
                        </a:lnSpc>
                        <a:defRPr/>
                      </a:pPr>
                      <a:r>
                        <a:rPr lang="en-US" sz="1899" b="1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Metric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Score (Normalized Scale)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 dirty="0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Interpretation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12904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Root Mean Squared Error (RMSE)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1.74 rating points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r>
                        <a:rPr lang="en-US" sz="1200" dirty="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On average, the model's prediction was off by 1.74 points from the player's actual rating.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20475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Mean Absolute Error (MAE)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dirty="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0.3334 rating points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1679"/>
                        </a:lnSpc>
                        <a:defRPr/>
                      </a:pPr>
                      <a:r>
                        <a:rPr lang="en-US" sz="1200" dirty="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The model's prediction errors typically deviate by 3.33 points, indicating a higher penalty for larger individual errors.</a:t>
                      </a:r>
                      <a:endParaRPr lang="en-US" sz="1100" dirty="0"/>
                    </a:p>
                    <a:p>
                      <a:pPr algn="l">
                        <a:lnSpc>
                          <a:spcPts val="1679"/>
                        </a:lnSpc>
                      </a:pPr>
                      <a:r>
                        <a:rPr lang="en-US" sz="1200" dirty="0">
                          <a:solidFill>
                            <a:srgbClr val="FFFFFF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Export to Sheets</a:t>
                      </a:r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8" name="TextBox 8"/>
          <p:cNvSpPr txBox="1"/>
          <p:nvPr/>
        </p:nvSpPr>
        <p:spPr>
          <a:xfrm>
            <a:off x="10150127" y="5219427"/>
            <a:ext cx="8105529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After : Scores on the Original Score Scale (Final Rating Points)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85476" y="268973"/>
            <a:ext cx="8666433" cy="666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00"/>
              </a:lnSpc>
            </a:pPr>
            <a:r>
              <a:rPr lang="en-US" sz="2600" b="1">
                <a:solidFill>
                  <a:srgbClr val="263744"/>
                </a:solidFill>
                <a:latin typeface="Inter Bold"/>
                <a:ea typeface="Inter Bold"/>
                <a:cs typeface="Inter Bold"/>
                <a:sym typeface="Inter Bold"/>
              </a:rPr>
              <a:t>WEEK 7 (Hyperparameter Tuning for the core LSTM model)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33072" y="1355180"/>
            <a:ext cx="5572596" cy="879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>
                <a:solidFill>
                  <a:srgbClr val="3C586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Dropout Regularisation</a:t>
            </a:r>
          </a:p>
          <a:p>
            <a:pPr algn="l">
              <a:lnSpc>
                <a:spcPts val="3499"/>
              </a:lnSpc>
            </a:pPr>
            <a:endParaRPr lang="en-US" sz="2499" b="1">
              <a:solidFill>
                <a:srgbClr val="3C586D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241150" y="2398440"/>
            <a:ext cx="6703292" cy="1778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Implemented dropout layers (0.2-0.3 rates) to prevent overfitting by randomly deactivating neuron during training, forcing the network to learn robust, generalised patterns.</a:t>
            </a:r>
          </a:p>
          <a:p>
            <a:pPr algn="l">
              <a:lnSpc>
                <a:spcPts val="2800"/>
              </a:lnSpc>
            </a:pPr>
            <a:endParaRPr lang="en-US" sz="200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333072" y="4557440"/>
            <a:ext cx="5572596" cy="879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>
                <a:solidFill>
                  <a:srgbClr val="3C586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Learning Rate Refinement</a:t>
            </a:r>
          </a:p>
          <a:p>
            <a:pPr algn="l">
              <a:lnSpc>
                <a:spcPts val="3499"/>
              </a:lnSpc>
            </a:pPr>
            <a:endParaRPr lang="en-US" sz="2499" b="1">
              <a:solidFill>
                <a:srgbClr val="3C586D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2241150" y="5682370"/>
            <a:ext cx="6703292" cy="1778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Optimised</a:t>
            </a:r>
            <a:r>
              <a:rPr lang="en-US" sz="2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the Adam </a:t>
            </a:r>
            <a:r>
              <a:rPr lang="en-US" sz="2000" dirty="0" err="1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optimiser's</a:t>
            </a:r>
            <a:r>
              <a:rPr lang="en-US" sz="2000" dirty="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learning rate through systematic grid search, balancing convergence speed against precision in the loss function minimum.</a:t>
            </a:r>
          </a:p>
          <a:p>
            <a:pPr algn="l">
              <a:lnSpc>
                <a:spcPts val="2800"/>
              </a:lnSpc>
            </a:pPr>
            <a:endParaRPr lang="en-US" sz="2000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333072" y="7555620"/>
            <a:ext cx="8092954" cy="879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>
                <a:solidFill>
                  <a:srgbClr val="3C586D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Hyperparameter Tuning Implementation</a:t>
            </a:r>
          </a:p>
          <a:p>
            <a:pPr algn="l">
              <a:lnSpc>
                <a:spcPts val="3499"/>
              </a:lnSpc>
            </a:pPr>
            <a:endParaRPr lang="en-US" sz="2499" b="1">
              <a:solidFill>
                <a:srgbClr val="3C586D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333072" y="8359000"/>
            <a:ext cx="10229397" cy="2058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30"/>
              </a:lnSpc>
            </a:pPr>
            <a:r>
              <a:rPr lang="en-US" sz="166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The project successfully executed the entire planned methodology, culminating in the Tuned Ensemble (LSTM + XGBoost)</a:t>
            </a:r>
          </a:p>
          <a:p>
            <a:pPr algn="l">
              <a:lnSpc>
                <a:spcPts val="2330"/>
              </a:lnSpc>
            </a:pPr>
            <a:r>
              <a:rPr lang="en-US" sz="166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  <a:p>
            <a:pPr algn="l">
              <a:lnSpc>
                <a:spcPts val="2330"/>
              </a:lnSpc>
            </a:pPr>
            <a:r>
              <a:rPr lang="en-US" sz="166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as the quantitatively best model for predicting </a:t>
            </a:r>
          </a:p>
          <a:p>
            <a:pPr algn="l">
              <a:lnSpc>
                <a:spcPts val="2330"/>
              </a:lnSpc>
            </a:pPr>
            <a:endParaRPr lang="en-US" sz="1664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2330"/>
              </a:lnSpc>
            </a:pPr>
            <a:r>
              <a:rPr lang="en-US" sz="1664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Overall Rating (RMSE = 0.3334). </a:t>
            </a:r>
          </a:p>
          <a:p>
            <a:pPr algn="l">
              <a:lnSpc>
                <a:spcPts val="2330"/>
              </a:lnSpc>
            </a:pPr>
            <a:endParaRPr lang="en-US" sz="1664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37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20176" y="630476"/>
            <a:ext cx="19068739" cy="12810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26"/>
              </a:lnSpc>
            </a:pPr>
            <a:r>
              <a:rPr lang="en-US" sz="4926" b="1">
                <a:solidFill>
                  <a:srgbClr val="FFFFFF"/>
                </a:solidFill>
                <a:latin typeface="Inter Bold"/>
                <a:ea typeface="Inter Bold"/>
                <a:cs typeface="Inter Bold"/>
                <a:sym typeface="Inter Bold"/>
              </a:rPr>
              <a:t>WEEK8 (Production Deployment Architecture)</a:t>
            </a:r>
          </a:p>
          <a:p>
            <a:pPr algn="l">
              <a:lnSpc>
                <a:spcPts val="4926"/>
              </a:lnSpc>
            </a:pPr>
            <a:endParaRPr lang="en-US" sz="4926" b="1">
              <a:solidFill>
                <a:srgbClr val="FFFFFF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620176" y="2176027"/>
            <a:ext cx="5572596" cy="457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>
                <a:solidFill>
                  <a:srgbClr val="ACCAE4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Technology Stack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620176" y="3127568"/>
            <a:ext cx="9959693" cy="843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</a:t>
            </a:r>
            <a:r>
              <a:rPr lang="en-US" sz="2400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Backend:</a:t>
            </a:r>
            <a:r>
              <a:rPr lang="en-US" sz="24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Python with Keras/TensorFlow for model inference</a:t>
            </a:r>
          </a:p>
          <a:p>
            <a:pPr algn="l">
              <a:lnSpc>
                <a:spcPts val="3359"/>
              </a:lnSpc>
            </a:pPr>
            <a:endParaRPr lang="en-US" sz="240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5" name="Group 5"/>
          <p:cNvGrpSpPr/>
          <p:nvPr/>
        </p:nvGrpSpPr>
        <p:grpSpPr>
          <a:xfrm rot="5400000">
            <a:off x="-1063693" y="7861462"/>
            <a:ext cx="3367739" cy="3062495"/>
            <a:chOff x="0" y="0"/>
            <a:chExt cx="886976" cy="80658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86976" cy="806583"/>
            </a:xfrm>
            <a:custGeom>
              <a:avLst/>
              <a:gdLst/>
              <a:ahLst/>
              <a:cxnLst/>
              <a:rect l="l" t="t" r="r" b="b"/>
              <a:pathLst>
                <a:path w="886976" h="806583">
                  <a:moveTo>
                    <a:pt x="117241" y="0"/>
                  </a:moveTo>
                  <a:lnTo>
                    <a:pt x="769735" y="0"/>
                  </a:lnTo>
                  <a:cubicBezTo>
                    <a:pt x="800829" y="0"/>
                    <a:pt x="830650" y="12352"/>
                    <a:pt x="852637" y="34339"/>
                  </a:cubicBezTo>
                  <a:cubicBezTo>
                    <a:pt x="874624" y="56326"/>
                    <a:pt x="886976" y="86147"/>
                    <a:pt x="886976" y="117241"/>
                  </a:cubicBezTo>
                  <a:lnTo>
                    <a:pt x="886976" y="689342"/>
                  </a:lnTo>
                  <a:cubicBezTo>
                    <a:pt x="886976" y="754092"/>
                    <a:pt x="834486" y="806583"/>
                    <a:pt x="769735" y="806583"/>
                  </a:cubicBezTo>
                  <a:lnTo>
                    <a:pt x="117241" y="806583"/>
                  </a:lnTo>
                  <a:cubicBezTo>
                    <a:pt x="52491" y="806583"/>
                    <a:pt x="0" y="754092"/>
                    <a:pt x="0" y="689342"/>
                  </a:cubicBezTo>
                  <a:lnTo>
                    <a:pt x="0" y="117241"/>
                  </a:lnTo>
                  <a:cubicBezTo>
                    <a:pt x="0" y="52491"/>
                    <a:pt x="52491" y="0"/>
                    <a:pt x="11724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D607D">
                    <a:alpha val="100000"/>
                  </a:srgbClr>
                </a:gs>
                <a:gs pos="20000">
                  <a:srgbClr val="3D607D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3D607D">
                    <a:alpha val="100000"/>
                  </a:srgbClr>
                </a:gs>
                <a:gs pos="100000">
                  <a:srgbClr val="3D607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886976" cy="84468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6942843" y="3196731"/>
            <a:ext cx="3051719" cy="4664731"/>
            <a:chOff x="0" y="0"/>
            <a:chExt cx="803745" cy="122857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03745" cy="1228571"/>
            </a:xfrm>
            <a:custGeom>
              <a:avLst/>
              <a:gdLst/>
              <a:ahLst/>
              <a:cxnLst/>
              <a:rect l="l" t="t" r="r" b="b"/>
              <a:pathLst>
                <a:path w="803745" h="1228571">
                  <a:moveTo>
                    <a:pt x="129382" y="0"/>
                  </a:moveTo>
                  <a:lnTo>
                    <a:pt x="674363" y="0"/>
                  </a:lnTo>
                  <a:cubicBezTo>
                    <a:pt x="745819" y="0"/>
                    <a:pt x="803745" y="57926"/>
                    <a:pt x="803745" y="129382"/>
                  </a:cubicBezTo>
                  <a:lnTo>
                    <a:pt x="803745" y="1099189"/>
                  </a:lnTo>
                  <a:cubicBezTo>
                    <a:pt x="803745" y="1170645"/>
                    <a:pt x="745819" y="1228571"/>
                    <a:pt x="674363" y="1228571"/>
                  </a:cubicBezTo>
                  <a:lnTo>
                    <a:pt x="129382" y="1228571"/>
                  </a:lnTo>
                  <a:cubicBezTo>
                    <a:pt x="57926" y="1228571"/>
                    <a:pt x="0" y="1170645"/>
                    <a:pt x="0" y="1099189"/>
                  </a:cubicBezTo>
                  <a:lnTo>
                    <a:pt x="0" y="129382"/>
                  </a:lnTo>
                  <a:cubicBezTo>
                    <a:pt x="0" y="57926"/>
                    <a:pt x="57926" y="0"/>
                    <a:pt x="129382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3D607D">
                    <a:alpha val="100000"/>
                  </a:srgbClr>
                </a:gs>
                <a:gs pos="20000">
                  <a:srgbClr val="3D607D">
                    <a:alpha val="100000"/>
                  </a:srgbClr>
                </a:gs>
                <a:gs pos="40000">
                  <a:srgbClr val="263744">
                    <a:alpha val="100000"/>
                  </a:srgbClr>
                </a:gs>
                <a:gs pos="60000">
                  <a:srgbClr val="263744">
                    <a:alpha val="100000"/>
                  </a:srgbClr>
                </a:gs>
                <a:gs pos="80000">
                  <a:srgbClr val="3D607D">
                    <a:alpha val="100000"/>
                  </a:srgbClr>
                </a:gs>
                <a:gs pos="100000">
                  <a:srgbClr val="3D607D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803745" cy="126667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620176" y="3967797"/>
            <a:ext cx="9343342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</a:t>
            </a:r>
            <a:r>
              <a:rPr lang="en-US" sz="23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Frontend:</a:t>
            </a: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Streamlit interactive dashboard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94225" y="4768463"/>
            <a:ext cx="16248618" cy="4248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•</a:t>
            </a:r>
            <a:r>
              <a:rPr lang="en-US" sz="23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 Assets: </a:t>
            </a: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ensemble_model.pkl into Player_Market_Value_Prediction.csv for predictions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20176" y="5564753"/>
            <a:ext cx="5572596" cy="879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>
                <a:solidFill>
                  <a:srgbClr val="ACCAE4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Core Functionality</a:t>
            </a:r>
          </a:p>
          <a:p>
            <a:pPr algn="l">
              <a:lnSpc>
                <a:spcPts val="3499"/>
              </a:lnSpc>
            </a:pPr>
            <a:endParaRPr lang="en-US" sz="2499" b="1">
              <a:solidFill>
                <a:srgbClr val="ACCAE4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2505549" y="8437811"/>
            <a:ext cx="12534983" cy="1263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Final market value represents the </a:t>
            </a:r>
            <a:r>
              <a:rPr lang="en-US" sz="2399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mean of LSTM and ensemble predictions</a:t>
            </a: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combining the temporal awareness of deep learning with the stability of traditional algorithms.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075508" y="6603296"/>
            <a:ext cx="10965025" cy="8439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59"/>
              </a:lnSpc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results displayed with financial context and transparency metrics.</a:t>
            </a:r>
          </a:p>
          <a:p>
            <a:pPr algn="l">
              <a:lnSpc>
                <a:spcPts val="3359"/>
              </a:lnSpc>
            </a:pPr>
            <a:endParaRPr lang="en-US" sz="2399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2505549" y="7740829"/>
            <a:ext cx="5572596" cy="879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1">
                <a:solidFill>
                  <a:srgbClr val="ACCAE4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Ensemble Robustness</a:t>
            </a:r>
          </a:p>
          <a:p>
            <a:pPr algn="l">
              <a:lnSpc>
                <a:spcPts val="3499"/>
              </a:lnSpc>
            </a:pPr>
            <a:endParaRPr lang="en-US" sz="2499" b="1">
              <a:solidFill>
                <a:srgbClr val="ACCAE4"/>
              </a:solidFill>
              <a:latin typeface="Poppins Semi-Bold"/>
              <a:ea typeface="Poppins Semi-Bold"/>
              <a:cs typeface="Poppins Semi-Bold"/>
              <a:sym typeface="Poppins Semi-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620176" y="6184196"/>
            <a:ext cx="16187560" cy="1263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359"/>
              </a:lnSpc>
            </a:pPr>
            <a:r>
              <a:rPr lang="en-US" sz="23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Users select a player from the database → features automatically scaled → live prediction generated by the optimised LSTM →</a:t>
            </a:r>
          </a:p>
          <a:p>
            <a:pPr algn="l">
              <a:lnSpc>
                <a:spcPts val="3359"/>
              </a:lnSpc>
            </a:pPr>
            <a:endParaRPr lang="en-US" sz="2399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1314</Words>
  <Application>Microsoft Office PowerPoint</Application>
  <PresentationFormat>Custom</PresentationFormat>
  <Paragraphs>127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6" baseType="lpstr">
      <vt:lpstr>Poppins Bold</vt:lpstr>
      <vt:lpstr>Calibri</vt:lpstr>
      <vt:lpstr>Inter</vt:lpstr>
      <vt:lpstr>Poppins Italics</vt:lpstr>
      <vt:lpstr>Poppins Semi-Bold</vt:lpstr>
      <vt:lpstr>Poppins</vt:lpstr>
      <vt:lpstr>Montserrat</vt:lpstr>
      <vt:lpstr>Canva Sans Bold</vt:lpstr>
      <vt:lpstr>Montserrat Semi-Bold</vt:lpstr>
      <vt:lpstr>Inter Bold</vt:lpstr>
      <vt:lpstr>Montserrat Bold</vt:lpstr>
      <vt:lpstr>Canva Sans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Football Player Market Value Prediction</dc:title>
  <cp:lastModifiedBy>Antony Rojes M</cp:lastModifiedBy>
  <cp:revision>3</cp:revision>
  <dcterms:created xsi:type="dcterms:W3CDTF">2006-08-16T00:00:00Z</dcterms:created>
  <dcterms:modified xsi:type="dcterms:W3CDTF">2025-10-09T16:49:50Z</dcterms:modified>
  <dc:identifier>DAG1SVstPNw</dc:identifier>
</cp:coreProperties>
</file>

<file path=docProps/thumbnail.jpeg>
</file>